
<file path=[Content_Types].xml><?xml version="1.0" encoding="utf-8"?>
<Types xmlns="http://schemas.openxmlformats.org/package/2006/content-types">
  <Default Extension="jpeg" ContentType="image/jpeg"/>
  <Default Extension="mp3" ContentType="audio/m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322" r:id="rId2"/>
    <p:sldId id="314" r:id="rId3"/>
    <p:sldId id="315" r:id="rId4"/>
    <p:sldId id="297" r:id="rId5"/>
    <p:sldId id="298" r:id="rId6"/>
    <p:sldId id="300" r:id="rId7"/>
    <p:sldId id="299" r:id="rId8"/>
    <p:sldId id="316" r:id="rId9"/>
    <p:sldId id="317" r:id="rId10"/>
    <p:sldId id="318" r:id="rId11"/>
    <p:sldId id="319" r:id="rId12"/>
    <p:sldId id="320" r:id="rId13"/>
    <p:sldId id="321" r:id="rId14"/>
    <p:sldId id="310" r:id="rId15"/>
    <p:sldId id="309" r:id="rId16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00" autoAdjust="0"/>
    <p:restoredTop sz="94660"/>
  </p:normalViewPr>
  <p:slideViewPr>
    <p:cSldViewPr snapToGrid="0">
      <p:cViewPr varScale="1">
        <p:scale>
          <a:sx n="70" d="100"/>
          <a:sy n="70" d="100"/>
        </p:scale>
        <p:origin x="738" y="6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B100B13-B779-CC1D-F718-9162757B852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F8A60F4-5276-5C4A-6D2C-006FFC97E338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1BAFA16-B78B-3E38-F49C-3FFB43DD1B6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0983F0-34EE-44E7-99C1-1E34C0C5BE07}" type="datetimeFigureOut">
              <a:rPr lang="en-US" smtClean="0"/>
              <a:t>7/29/2022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A098427-AB1A-F68A-BBAC-762744B7EAA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E952DB3-2C6D-E94D-3A5F-6F75A65B058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0392A6-DD87-40D8-874B-99C4D3C32EC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7234665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5A5D108-6842-A437-74AA-A68F3A58A40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E99E9EE-910D-45F5-2DA2-7E6E046A960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CBFFDDB-E83D-0538-DF80-790BF9F17AC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0983F0-34EE-44E7-99C1-1E34C0C5BE07}" type="datetimeFigureOut">
              <a:rPr lang="en-US" smtClean="0"/>
              <a:t>7/29/2022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1521405-28B0-3E63-D85B-CF0C4E233C5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701D225-A09A-B9D6-AD57-FF19A5A9145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0392A6-DD87-40D8-874B-99C4D3C32EC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0741511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1A9E59F-CE1F-F004-767D-46A0E2C1110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9877735-A3CF-C09A-45D5-40F646B4A22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A0CA452-41CF-CD21-481C-03E96FBF33D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0983F0-34EE-44E7-99C1-1E34C0C5BE07}" type="datetimeFigureOut">
              <a:rPr lang="en-US" smtClean="0"/>
              <a:t>7/29/2022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EF95755-69B9-C1CA-7D09-B9242F553E9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B518591-AFC9-6CA5-6CF7-629B6928331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0392A6-DD87-40D8-874B-99C4D3C32EC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9776276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146F5D7-F176-7CD3-B8A3-7DFC4AD7709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B38CC1F-6EF3-6E60-8FD3-F061ABA0D8CD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0DCB361-EFDC-8447-90FC-B1FD4695EBC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6C4AF32-5A42-21A4-FFCC-EC2C9AEFCC3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0983F0-34EE-44E7-99C1-1E34C0C5BE07}" type="datetimeFigureOut">
              <a:rPr lang="en-US" smtClean="0"/>
              <a:t>7/29/2022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80D759F4-7206-AC32-C65D-42E7D215BEB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61D8A1C-F275-50D0-67D7-0A862B7FA1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0392A6-DD87-40D8-874B-99C4D3C32EC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1344217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AA6FE91-B095-B012-206C-BE8D8BE25D3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81C3B1F-552C-E1B8-1C3D-152915798F0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5502BE2C-77E6-C024-0027-F88A074ACA7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1F698768-7C6C-4CF8-B53B-D0F10C039D6D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69D13A6D-C372-6EC2-1BBE-64BCD812B89A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089C3ED2-4671-94D1-8B3D-FF967D31D93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0983F0-34EE-44E7-99C1-1E34C0C5BE07}" type="datetimeFigureOut">
              <a:rPr lang="en-US" smtClean="0"/>
              <a:t>7/29/2022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46CBBE19-6F86-B4D6-6413-0C749459C8A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6CBDC2D3-3270-C5D0-FB42-B38E62DC141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0392A6-DD87-40D8-874B-99C4D3C32EC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9590909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E65E475-BB41-7411-8B38-A5DA296B224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4795F673-06C3-331C-FE6F-926A6ED84C9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0983F0-34EE-44E7-99C1-1E34C0C5BE07}" type="datetimeFigureOut">
              <a:rPr lang="en-US" smtClean="0"/>
              <a:t>7/29/2022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7000C20-300A-5E72-6745-1B5EBABCC75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02009F97-F8B0-97B6-5E9A-EBB00BFF41A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0392A6-DD87-40D8-874B-99C4D3C32EC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9478978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F1DA452A-323D-50F3-4481-AAE27807B3A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0983F0-34EE-44E7-99C1-1E34C0C5BE07}" type="datetimeFigureOut">
              <a:rPr lang="en-US" smtClean="0"/>
              <a:t>7/29/2022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84F19380-C2A2-C05B-A605-0209AD22645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10D0CFEC-42F1-ABC2-66D8-7F50A66DC54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0392A6-DD87-40D8-874B-99C4D3C32EC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4691975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803C1AD-917D-4D31-B97C-4F0F5FE9017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FBC4B3D-E340-6C9F-CFA1-6DAF05BF964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6EEAFC5-FB82-197F-01BE-640F3F0EA18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04625B83-C7E5-0AC7-2525-5B9FA94FA67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0983F0-34EE-44E7-99C1-1E34C0C5BE07}" type="datetimeFigureOut">
              <a:rPr lang="en-US" smtClean="0"/>
              <a:t>7/29/2022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E983E09-21FF-E44B-C28C-96F04C900B8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5AEDA57-1D94-8672-823F-288CCBC8321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0392A6-DD87-40D8-874B-99C4D3C32EC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9682202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2E0772C-58DD-ADA2-CEBC-2928772478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F8834B70-9F11-906B-E2DB-2A30FA82CB41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2A27A19A-7BED-C231-36D9-D1B3D1DE85B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4B37065A-A5F6-449F-5FC9-FDDECD4724B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0983F0-34EE-44E7-99C1-1E34C0C5BE07}" type="datetimeFigureOut">
              <a:rPr lang="en-US" smtClean="0"/>
              <a:t>7/29/2022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8EAF7B0A-8FF1-2B6B-946A-182EF333151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4018134-7EF9-0317-08BF-C3399CCABD4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0392A6-DD87-40D8-874B-99C4D3C32EC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6175183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7873E77-BC8E-BB3D-EE9C-00280E03B1A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BAB0CD55-60DE-D091-B9DF-28E6DBB4734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558EDAF-0C30-DD3C-A73F-ECDAC077628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0983F0-34EE-44E7-99C1-1E34C0C5BE07}" type="datetimeFigureOut">
              <a:rPr lang="en-US" smtClean="0"/>
              <a:t>7/29/2022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7E55DDA-253B-C41D-2C96-FF74FDF53D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1152FE9-8373-82F0-EE99-14F8AD4D82B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0392A6-DD87-40D8-874B-99C4D3C32EC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389009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1FA58A92-EED9-FE18-6C88-3305471F28A4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1DDF4823-1FB9-8E43-335D-16175E07EA9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6179B02-E790-ADDA-A089-ED2E075952E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0983F0-34EE-44E7-99C1-1E34C0C5BE07}" type="datetimeFigureOut">
              <a:rPr lang="en-US" smtClean="0"/>
              <a:t>7/29/2022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9D9BCB8-14A1-146A-1A78-D9BFB747256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492BADA-A635-BDC5-0DE6-89747572F5B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0392A6-DD87-40D8-874B-99C4D3C32EC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7555881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B0B5B71B-FD9A-6923-605B-AC60670CF76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E1EFC09-77D3-59F9-A0B3-2277D42E046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E2D9C5E-091C-BE29-CD4F-A881E1D3CB2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C0983F0-34EE-44E7-99C1-1E34C0C5BE07}" type="datetimeFigureOut">
              <a:rPr lang="en-US" smtClean="0"/>
              <a:t>7/29/2022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EDC19DA-F974-EA2F-7448-98C50AD89F76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391EE9F-3FF2-979A-A102-578BA246B1B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40392A6-DD87-40D8-874B-99C4D3C32EC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2929517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hyperlink" Target="https://www.oxfordlearnersdictionaries.com/media/english/fullsize/b/bod/body_/body_hair.png" TargetMode="Externa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.mp3"/><Relationship Id="rId1" Type="http://schemas.microsoft.com/office/2007/relationships/media" Target="../media/media1.mp3"/><Relationship Id="rId5" Type="http://schemas.openxmlformats.org/officeDocument/2006/relationships/image" Target="../media/image16.png"/><Relationship Id="rId4" Type="http://schemas.openxmlformats.org/officeDocument/2006/relationships/image" Target="../media/image15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2" name="Picture 2">
            <a:extLst>
              <a:ext uri="{FF2B5EF4-FFF2-40B4-BE49-F238E27FC236}">
                <a16:creationId xmlns:a16="http://schemas.microsoft.com/office/drawing/2014/main" id="{D65CD822-C64B-4648-BE88-18276BE75A1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" y="0"/>
            <a:ext cx="12191999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4E45C087-E5A9-45D2-8BAD-E0902D159DBE}"/>
              </a:ext>
            </a:extLst>
          </p:cNvPr>
          <p:cNvSpPr txBox="1"/>
          <p:nvPr/>
        </p:nvSpPr>
        <p:spPr>
          <a:xfrm>
            <a:off x="2723535" y="1278193"/>
            <a:ext cx="701040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schemeClr val="accent4">
                    <a:lumMod val="60000"/>
                    <a:lumOff val="40000"/>
                  </a:schemeClr>
                </a:solidFill>
                <a:effectLst/>
                <a:uLnTx/>
                <a:uFillTx/>
                <a:latin typeface="Cambria" panose="02040503050406030204" pitchFamily="18" charset="0"/>
                <a:ea typeface="Cambria" panose="02040503050406030204" pitchFamily="18" charset="0"/>
                <a:cs typeface="+mn-cs"/>
              </a:rPr>
              <a:t>PHÒNG GIÁO DỤC VÀ ĐÀO TẠO QUẬN </a:t>
            </a:r>
            <a:r>
              <a:rPr lang="en-US" sz="2400" b="1" dirty="0">
                <a:solidFill>
                  <a:schemeClr val="accent4">
                    <a:lumMod val="60000"/>
                    <a:lumOff val="40000"/>
                  </a:schemeClr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4</a:t>
            </a:r>
            <a:endParaRPr kumimoji="0" lang="en-US" sz="2400" b="1" i="0" u="none" strike="noStrike" kern="1200" cap="none" spc="0" normalizeH="0" baseline="0" noProof="0" dirty="0">
              <a:ln>
                <a:noFill/>
              </a:ln>
              <a:solidFill>
                <a:schemeClr val="accent4">
                  <a:lumMod val="60000"/>
                  <a:lumOff val="40000"/>
                </a:schemeClr>
              </a:solidFill>
              <a:effectLst/>
              <a:uLnTx/>
              <a:uFillTx/>
              <a:latin typeface="Cambria" panose="02040503050406030204" pitchFamily="18" charset="0"/>
              <a:ea typeface="Cambria" panose="02040503050406030204" pitchFamily="18" charset="0"/>
              <a:cs typeface="+mn-cs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1" i="0" u="none" strike="noStrike" kern="1200" cap="none" spc="0" normalizeH="0" baseline="0" noProof="0" dirty="0" err="1">
                <a:ln>
                  <a:noFill/>
                </a:ln>
                <a:solidFill>
                  <a:schemeClr val="accent4">
                    <a:lumMod val="60000"/>
                    <a:lumOff val="40000"/>
                  </a:schemeClr>
                </a:solidFill>
                <a:effectLst/>
                <a:uLnTx/>
                <a:uFillTx/>
                <a:latin typeface="Cambria" panose="02040503050406030204" pitchFamily="18" charset="0"/>
                <a:ea typeface="Cambria" panose="02040503050406030204" pitchFamily="18" charset="0"/>
                <a:cs typeface="+mn-cs"/>
              </a:rPr>
              <a:t>Trường</a:t>
            </a: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schemeClr val="accent4">
                    <a:lumMod val="60000"/>
                    <a:lumOff val="40000"/>
                  </a:schemeClr>
                </a:solidFill>
                <a:effectLst/>
                <a:uLnTx/>
                <a:uFillTx/>
                <a:latin typeface="Cambria" panose="02040503050406030204" pitchFamily="18" charset="0"/>
                <a:ea typeface="Cambria" panose="02040503050406030204" pitchFamily="18" charset="0"/>
                <a:cs typeface="+mn-cs"/>
              </a:rPr>
              <a:t> THCS </a:t>
            </a:r>
            <a:r>
              <a:rPr lang="en-US" sz="2400" b="1" dirty="0">
                <a:solidFill>
                  <a:schemeClr val="accent4">
                    <a:lumMod val="60000"/>
                    <a:lumOff val="40000"/>
                  </a:schemeClr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VÂN ĐỒN</a:t>
            </a:r>
            <a:endParaRPr kumimoji="0" lang="en-US" sz="2400" b="1" i="0" u="none" strike="noStrike" kern="1200" cap="none" spc="0" normalizeH="0" baseline="0" noProof="0" dirty="0">
              <a:ln>
                <a:noFill/>
              </a:ln>
              <a:solidFill>
                <a:schemeClr val="accent4">
                  <a:lumMod val="60000"/>
                  <a:lumOff val="40000"/>
                </a:schemeClr>
              </a:solidFill>
              <a:effectLst/>
              <a:uLnTx/>
              <a:uFillTx/>
              <a:latin typeface="Cambria" panose="02040503050406030204" pitchFamily="18" charset="0"/>
              <a:ea typeface="Cambria" panose="02040503050406030204" pitchFamily="18" charset="0"/>
              <a:cs typeface="+mn-cs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0497A0B3-8DF6-40A4-9C36-5F87539779CF}"/>
              </a:ext>
            </a:extLst>
          </p:cNvPr>
          <p:cNvSpPr txBox="1"/>
          <p:nvPr/>
        </p:nvSpPr>
        <p:spPr>
          <a:xfrm>
            <a:off x="3903406" y="2184218"/>
            <a:ext cx="5260258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mbria" panose="02040503050406030204" pitchFamily="18" charset="0"/>
                <a:ea typeface="Cambria" panose="02040503050406030204" pitchFamily="18" charset="0"/>
                <a:cs typeface="+mn-cs"/>
              </a:rPr>
              <a:t>TIẾNG ANH 8 – U1 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mbria" panose="02040503050406030204" pitchFamily="18" charset="0"/>
                <a:ea typeface="Cambria" panose="02040503050406030204" pitchFamily="18" charset="0"/>
                <a:cs typeface="+mn-cs"/>
              </a:rPr>
              <a:t>Speak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26C3FB99-932B-4E7B-8473-ADE47329C420}"/>
              </a:ext>
            </a:extLst>
          </p:cNvPr>
          <p:cNvSpPr txBox="1"/>
          <p:nvPr/>
        </p:nvSpPr>
        <p:spPr>
          <a:xfrm>
            <a:off x="5830529" y="3596565"/>
            <a:ext cx="4748981" cy="4308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200" b="1" dirty="0" err="1">
                <a:solidFill>
                  <a:schemeClr val="accent1">
                    <a:lumMod val="40000"/>
                    <a:lumOff val="60000"/>
                  </a:schemeClr>
                </a:solidFill>
              </a:rPr>
              <a:t>Giáo</a:t>
            </a:r>
            <a:r>
              <a:rPr lang="en-US" sz="2200" b="1" dirty="0">
                <a:solidFill>
                  <a:schemeClr val="accent1">
                    <a:lumMod val="40000"/>
                    <a:lumOff val="60000"/>
                  </a:schemeClr>
                </a:solidFill>
              </a:rPr>
              <a:t> </a:t>
            </a:r>
            <a:r>
              <a:rPr lang="en-US" sz="2200" b="1" dirty="0" err="1">
                <a:solidFill>
                  <a:schemeClr val="accent1">
                    <a:lumMod val="40000"/>
                    <a:lumOff val="60000"/>
                  </a:schemeClr>
                </a:solidFill>
              </a:rPr>
              <a:t>viên</a:t>
            </a:r>
            <a:r>
              <a:rPr lang="en-US" sz="2200" b="1" dirty="0">
                <a:solidFill>
                  <a:schemeClr val="accent1">
                    <a:lumMod val="40000"/>
                    <a:lumOff val="60000"/>
                  </a:schemeClr>
                </a:solidFill>
              </a:rPr>
              <a:t>: </a:t>
            </a:r>
            <a:r>
              <a:rPr lang="en-US" sz="2200" b="1" dirty="0" err="1">
                <a:solidFill>
                  <a:schemeClr val="accent1">
                    <a:lumMod val="40000"/>
                    <a:lumOff val="60000"/>
                  </a:schemeClr>
                </a:solidFill>
              </a:rPr>
              <a:t>Đặng</a:t>
            </a:r>
            <a:r>
              <a:rPr lang="en-US" sz="2200" b="1" dirty="0">
                <a:solidFill>
                  <a:schemeClr val="accent1">
                    <a:lumMod val="40000"/>
                    <a:lumOff val="60000"/>
                  </a:schemeClr>
                </a:solidFill>
              </a:rPr>
              <a:t> </a:t>
            </a:r>
            <a:r>
              <a:rPr lang="en-US" sz="2200" b="1" dirty="0" err="1">
                <a:solidFill>
                  <a:schemeClr val="accent1">
                    <a:lumMod val="40000"/>
                    <a:lumOff val="60000"/>
                  </a:schemeClr>
                </a:solidFill>
              </a:rPr>
              <a:t>Thị</a:t>
            </a:r>
            <a:r>
              <a:rPr lang="en-US" sz="2200" b="1" dirty="0">
                <a:solidFill>
                  <a:schemeClr val="accent1">
                    <a:lumMod val="40000"/>
                    <a:lumOff val="60000"/>
                  </a:schemeClr>
                </a:solidFill>
              </a:rPr>
              <a:t> </a:t>
            </a:r>
            <a:r>
              <a:rPr lang="en-US" sz="2200" b="1" dirty="0" err="1">
                <a:solidFill>
                  <a:schemeClr val="accent1">
                    <a:lumMod val="40000"/>
                    <a:lumOff val="60000"/>
                  </a:schemeClr>
                </a:solidFill>
              </a:rPr>
              <a:t>Mỹ</a:t>
            </a:r>
            <a:r>
              <a:rPr lang="en-US" sz="2200" b="1" dirty="0">
                <a:solidFill>
                  <a:schemeClr val="accent1">
                    <a:lumMod val="40000"/>
                    <a:lumOff val="60000"/>
                  </a:schemeClr>
                </a:solidFill>
              </a:rPr>
              <a:t> Dung</a:t>
            </a:r>
          </a:p>
        </p:txBody>
      </p:sp>
    </p:spTree>
    <p:extLst>
      <p:ext uri="{BB962C8B-B14F-4D97-AF65-F5344CB8AC3E}">
        <p14:creationId xmlns:p14="http://schemas.microsoft.com/office/powerpoint/2010/main" val="400827238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split orient="vert"/>
      </p:transition>
    </mc:Choice>
    <mc:Fallback xmlns="">
      <p:transition spd="slow">
        <p:split orient="vert"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Hình nền đẹp cho bài giảng điện tử - Ảnh nền thiết kế bài giảng điện tử">
            <a:extLst>
              <a:ext uri="{FF2B5EF4-FFF2-40B4-BE49-F238E27FC236}">
                <a16:creationId xmlns:a16="http://schemas.microsoft.com/office/drawing/2014/main" id="{23AC5BCF-3A42-4A5C-ADE0-065A61585D2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28233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48C5B8E1-B448-4A17-AA4A-572E1AD8A1A3}"/>
              </a:ext>
            </a:extLst>
          </p:cNvPr>
          <p:cNvSpPr txBox="1"/>
          <p:nvPr/>
        </p:nvSpPr>
        <p:spPr>
          <a:xfrm>
            <a:off x="3737114" y="1858618"/>
            <a:ext cx="635110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vi-VN" sz="4400" b="1" dirty="0">
                <a:solidFill>
                  <a:srgbClr val="FF0000"/>
                </a:solidFill>
                <a:latin typeface="Berlin Sans FB Demi" panose="020E0802020502020306" pitchFamily="34" charset="0"/>
              </a:rPr>
              <a:t>SPEAK</a:t>
            </a:r>
            <a:r>
              <a:rPr lang="en-US" sz="4400" b="1" dirty="0">
                <a:solidFill>
                  <a:srgbClr val="FF0000"/>
                </a:solidFill>
                <a:latin typeface="Berlin Sans FB Demi" panose="020E0802020502020306" pitchFamily="34" charset="0"/>
              </a:rPr>
              <a:t> ( page 1</a:t>
            </a:r>
            <a:r>
              <a:rPr lang="vi-VN" sz="4400" b="1" dirty="0">
                <a:solidFill>
                  <a:srgbClr val="FF0000"/>
                </a:solidFill>
                <a:latin typeface="Berlin Sans FB Demi" panose="020E0802020502020306" pitchFamily="34" charset="0"/>
              </a:rPr>
              <a:t>1</a:t>
            </a:r>
            <a:r>
              <a:rPr lang="en-US" sz="4400" b="1" dirty="0">
                <a:solidFill>
                  <a:srgbClr val="FF0000"/>
                </a:solidFill>
                <a:latin typeface="Berlin Sans FB Demi" panose="020E0802020502020306" pitchFamily="34" charset="0"/>
              </a:rPr>
              <a:t>,</a:t>
            </a:r>
            <a:r>
              <a:rPr lang="vi-VN" sz="4400" b="1">
                <a:solidFill>
                  <a:srgbClr val="FF0000"/>
                </a:solidFill>
                <a:latin typeface="Berlin Sans FB Demi" panose="020E0802020502020306" pitchFamily="34" charset="0"/>
              </a:rPr>
              <a:t> </a:t>
            </a:r>
            <a:r>
              <a:rPr lang="en-US" sz="4400" b="1">
                <a:solidFill>
                  <a:srgbClr val="FF0000"/>
                </a:solidFill>
                <a:latin typeface="Berlin Sans FB Demi" panose="020E0802020502020306" pitchFamily="34" charset="0"/>
              </a:rPr>
              <a:t>1</a:t>
            </a:r>
            <a:r>
              <a:rPr lang="vi-VN" sz="4400" b="1" dirty="0">
                <a:solidFill>
                  <a:srgbClr val="FF0000"/>
                </a:solidFill>
                <a:latin typeface="Berlin Sans FB Demi" panose="020E0802020502020306" pitchFamily="34" charset="0"/>
              </a:rPr>
              <a:t>2</a:t>
            </a:r>
            <a:r>
              <a:rPr lang="en-US" sz="4400" b="1" dirty="0">
                <a:solidFill>
                  <a:srgbClr val="FF0000"/>
                </a:solidFill>
                <a:latin typeface="Berlin Sans FB Demi" panose="020E0802020502020306" pitchFamily="34" charset="0"/>
              </a:rPr>
              <a:t>)</a:t>
            </a:r>
          </a:p>
        </p:txBody>
      </p:sp>
    </p:spTree>
    <p:extLst>
      <p:ext uri="{BB962C8B-B14F-4D97-AF65-F5344CB8AC3E}">
        <p14:creationId xmlns:p14="http://schemas.microsoft.com/office/powerpoint/2010/main" val="219113701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DB20CF86-D416-4307-AD1B-6852484AB318}"/>
              </a:ext>
            </a:extLst>
          </p:cNvPr>
          <p:cNvSpPr txBox="1"/>
          <p:nvPr/>
        </p:nvSpPr>
        <p:spPr>
          <a:xfrm>
            <a:off x="1369392" y="-1"/>
            <a:ext cx="8299174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>
                <a:solidFill>
                  <a:srgbClr val="00B050"/>
                </a:solidFill>
              </a:rPr>
              <a:t>GRAMMAR </a:t>
            </a:r>
          </a:p>
          <a:p>
            <a:r>
              <a:rPr lang="en-US" sz="2800" b="1" dirty="0">
                <a:solidFill>
                  <a:srgbClr val="FF0000"/>
                </a:solidFill>
              </a:rPr>
              <a:t>1. THE ORDER OF ADJECTIVES </a:t>
            </a:r>
          </a:p>
        </p:txBody>
      </p:sp>
      <p:graphicFrame>
        <p:nvGraphicFramePr>
          <p:cNvPr id="7" name="Table 7">
            <a:extLst>
              <a:ext uri="{FF2B5EF4-FFF2-40B4-BE49-F238E27FC236}">
                <a16:creationId xmlns:a16="http://schemas.microsoft.com/office/drawing/2014/main" id="{8C678E1D-DEF3-4BB3-85F1-F5FAA85D81B0}"/>
              </a:ext>
            </a:extLst>
          </p:cNvPr>
          <p:cNvGraphicFramePr>
            <a:graphicFrameLocks noGrp="1"/>
          </p:cNvGraphicFramePr>
          <p:nvPr/>
        </p:nvGraphicFramePr>
        <p:xfrm>
          <a:off x="1540565" y="949850"/>
          <a:ext cx="8686800" cy="914400"/>
        </p:xfrm>
        <a:graphic>
          <a:graphicData uri="http://schemas.openxmlformats.org/drawingml/2006/table">
            <a:tbl>
              <a:tblPr firstRow="1" bandRow="1">
                <a:tableStyleId>{00A15C55-8517-42AA-B614-E9B94910E393}</a:tableStyleId>
              </a:tblPr>
              <a:tblGrid>
                <a:gridCol w="2171700">
                  <a:extLst>
                    <a:ext uri="{9D8B030D-6E8A-4147-A177-3AD203B41FA5}">
                      <a16:colId xmlns:a16="http://schemas.microsoft.com/office/drawing/2014/main" val="4238744947"/>
                    </a:ext>
                  </a:extLst>
                </a:gridCol>
                <a:gridCol w="2171700">
                  <a:extLst>
                    <a:ext uri="{9D8B030D-6E8A-4147-A177-3AD203B41FA5}">
                      <a16:colId xmlns:a16="http://schemas.microsoft.com/office/drawing/2014/main" val="282396932"/>
                    </a:ext>
                  </a:extLst>
                </a:gridCol>
                <a:gridCol w="2171700">
                  <a:extLst>
                    <a:ext uri="{9D8B030D-6E8A-4147-A177-3AD203B41FA5}">
                      <a16:colId xmlns:a16="http://schemas.microsoft.com/office/drawing/2014/main" val="2902986572"/>
                    </a:ext>
                  </a:extLst>
                </a:gridCol>
                <a:gridCol w="2171700">
                  <a:extLst>
                    <a:ext uri="{9D8B030D-6E8A-4147-A177-3AD203B41FA5}">
                      <a16:colId xmlns:a16="http://schemas.microsoft.com/office/drawing/2014/main" val="4274614198"/>
                    </a:ext>
                  </a:extLst>
                </a:gridCol>
              </a:tblGrid>
              <a:tr h="809086">
                <a:tc>
                  <a:txBody>
                    <a:bodyPr/>
                    <a:lstStyle/>
                    <a:p>
                      <a:pPr algn="ctr"/>
                      <a:r>
                        <a:rPr lang="en-US" sz="2700" b="1" dirty="0"/>
                        <a:t>OPINION</a:t>
                      </a:r>
                    </a:p>
                    <a:p>
                      <a:pPr algn="ctr"/>
                      <a:r>
                        <a:rPr lang="en-US" sz="2700" b="1" dirty="0"/>
                        <a:t>(1)</a:t>
                      </a:r>
                    </a:p>
                  </a:txBody>
                  <a:tcPr>
                    <a:solidFill>
                      <a:schemeClr val="accent2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700" b="1" dirty="0"/>
                        <a:t>SIZE</a:t>
                      </a:r>
                    </a:p>
                    <a:p>
                      <a:pPr algn="ctr"/>
                      <a:r>
                        <a:rPr lang="en-US" sz="2700" b="1" dirty="0"/>
                        <a:t>(2)</a:t>
                      </a:r>
                    </a:p>
                  </a:txBody>
                  <a:tcPr>
                    <a:solidFill>
                      <a:schemeClr val="accent2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700" b="1" dirty="0"/>
                        <a:t>AGE</a:t>
                      </a:r>
                    </a:p>
                    <a:p>
                      <a:pPr algn="ctr"/>
                      <a:r>
                        <a:rPr lang="en-US" sz="2700" b="1" dirty="0"/>
                        <a:t>(3)</a:t>
                      </a:r>
                    </a:p>
                  </a:txBody>
                  <a:tcPr>
                    <a:solidFill>
                      <a:schemeClr val="accent2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700" b="1" dirty="0"/>
                        <a:t>COLOUR</a:t>
                      </a:r>
                    </a:p>
                    <a:p>
                      <a:pPr algn="ctr"/>
                      <a:r>
                        <a:rPr lang="en-US" sz="2700" b="1" dirty="0"/>
                        <a:t>(4)</a:t>
                      </a:r>
                    </a:p>
                  </a:txBody>
                  <a:tcPr>
                    <a:solidFill>
                      <a:schemeClr val="accent2">
                        <a:lumMod val="7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117878840"/>
                  </a:ext>
                </a:extLst>
              </a:tr>
            </a:tbl>
          </a:graphicData>
        </a:graphic>
      </p:graphicFrame>
      <p:sp>
        <p:nvSpPr>
          <p:cNvPr id="8" name="TextBox 7">
            <a:extLst>
              <a:ext uri="{FF2B5EF4-FFF2-40B4-BE49-F238E27FC236}">
                <a16:creationId xmlns:a16="http://schemas.microsoft.com/office/drawing/2014/main" id="{B9E022BF-5856-4022-954D-9B501ED36BF2}"/>
              </a:ext>
            </a:extLst>
          </p:cNvPr>
          <p:cNvSpPr txBox="1"/>
          <p:nvPr/>
        </p:nvSpPr>
        <p:spPr>
          <a:xfrm>
            <a:off x="1369392" y="1964460"/>
            <a:ext cx="10073308" cy="11079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/>
              <a:t>e.g.  </a:t>
            </a:r>
            <a:r>
              <a:rPr lang="en-US" sz="2400" dirty="0">
                <a:latin typeface=".VnArial Narrow" panose="020B7200000000000000" pitchFamily="34" charset="0"/>
              </a:rPr>
              <a:t>This is an </a:t>
            </a:r>
            <a:r>
              <a:rPr lang="en-US" sz="2400" b="1" dirty="0">
                <a:solidFill>
                  <a:srgbClr val="0070C0"/>
                </a:solidFill>
                <a:latin typeface=".VnArial Narrow" panose="020B7200000000000000" pitchFamily="34" charset="0"/>
              </a:rPr>
              <a:t>amazing large new blue </a:t>
            </a:r>
            <a:r>
              <a:rPr lang="en-US" sz="2400" dirty="0">
                <a:latin typeface=".VnArial Narrow" panose="020B7200000000000000" pitchFamily="34" charset="0"/>
              </a:rPr>
              <a:t>villa.</a:t>
            </a:r>
          </a:p>
          <a:p>
            <a:r>
              <a:rPr lang="en-US" sz="2400" dirty="0">
                <a:latin typeface=".VnArial Narrow" panose="020B7200000000000000" pitchFamily="34" charset="0"/>
              </a:rPr>
              <a:t>         </a:t>
            </a:r>
            <a:r>
              <a:rPr lang="en-US" sz="2400" b="0" i="0" dirty="0">
                <a:solidFill>
                  <a:srgbClr val="222222"/>
                </a:solidFill>
                <a:effectLst/>
                <a:latin typeface=".VnArial Narrow" panose="020B7200000000000000" pitchFamily="34" charset="0"/>
              </a:rPr>
              <a:t>My sister adopted a </a:t>
            </a:r>
            <a:r>
              <a:rPr lang="en-US" sz="2400" b="1" i="0" dirty="0">
                <a:solidFill>
                  <a:srgbClr val="0070C0"/>
                </a:solidFill>
                <a:effectLst/>
                <a:latin typeface=".VnArial Narrow" panose="020B7200000000000000" pitchFamily="34" charset="0"/>
              </a:rPr>
              <a:t>cute big white </a:t>
            </a:r>
            <a:r>
              <a:rPr lang="en-US" sz="2400" b="0" i="0" dirty="0">
                <a:solidFill>
                  <a:srgbClr val="222222"/>
                </a:solidFill>
                <a:effectLst/>
                <a:latin typeface=".VnArial Narrow" panose="020B7200000000000000" pitchFamily="34" charset="0"/>
              </a:rPr>
              <a:t>bulldog.</a:t>
            </a:r>
          </a:p>
          <a:p>
            <a:endParaRPr lang="en-US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A421CB71-01BE-46D8-A567-867C9E8E6BBA}"/>
              </a:ext>
            </a:extLst>
          </p:cNvPr>
          <p:cNvSpPr txBox="1"/>
          <p:nvPr/>
        </p:nvSpPr>
        <p:spPr>
          <a:xfrm>
            <a:off x="1381539" y="2747505"/>
            <a:ext cx="730526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>
                <a:solidFill>
                  <a:srgbClr val="FF0000"/>
                </a:solidFill>
              </a:rPr>
              <a:t>2. ASKING ABOUT APPEARANCE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88865D45-47F1-4E93-AAE4-F28B4B8C9968}"/>
              </a:ext>
            </a:extLst>
          </p:cNvPr>
          <p:cNvSpPr txBox="1"/>
          <p:nvPr/>
        </p:nvSpPr>
        <p:spPr>
          <a:xfrm>
            <a:off x="1369392" y="4634644"/>
            <a:ext cx="779227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tabLst>
                <a:tab pos="2862263" algn="l"/>
              </a:tabLst>
            </a:pPr>
            <a:r>
              <a:rPr lang="en-US" sz="2800" b="1" dirty="0">
                <a:solidFill>
                  <a:srgbClr val="FF0000"/>
                </a:solidFill>
              </a:rPr>
              <a:t>3. ASKING ABOUT CHARACTERISTIC/PERSONALITY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C2B2DDC4-1B1C-4D3A-86DF-627AA6B3AFCD}"/>
              </a:ext>
            </a:extLst>
          </p:cNvPr>
          <p:cNvSpPr txBox="1"/>
          <p:nvPr/>
        </p:nvSpPr>
        <p:spPr>
          <a:xfrm>
            <a:off x="1436758" y="3316794"/>
            <a:ext cx="7951304" cy="1200329"/>
          </a:xfrm>
          <a:prstGeom prst="rect">
            <a:avLst/>
          </a:prstGeom>
          <a:noFill/>
          <a:ln w="28575">
            <a:solidFill>
              <a:srgbClr val="00B050"/>
            </a:solidFill>
          </a:ln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rgbClr val="002060"/>
                </a:solidFill>
              </a:rPr>
              <a:t>WHAT +DO/DOES + SUBJECT + LOOK LIKE?</a:t>
            </a:r>
          </a:p>
          <a:p>
            <a:r>
              <a:rPr lang="en-US" sz="2400" dirty="0"/>
              <a:t>e.g. What does Peter look like?</a:t>
            </a:r>
          </a:p>
          <a:p>
            <a:r>
              <a:rPr lang="en-US" sz="2400" dirty="0">
                <a:sym typeface="Wingdings" panose="05000000000000000000" pitchFamily="2" charset="2"/>
              </a:rPr>
              <a:t>    </a:t>
            </a:r>
            <a:r>
              <a:rPr lang="en-US" sz="2400" b="1" i="1" dirty="0">
                <a:solidFill>
                  <a:srgbClr val="0070C0"/>
                </a:solidFill>
                <a:sym typeface="Wingdings" panose="05000000000000000000" pitchFamily="2" charset="2"/>
              </a:rPr>
              <a:t>He is tall and thin with short black hair.</a:t>
            </a:r>
            <a:r>
              <a:rPr lang="en-US" sz="2400" b="1" i="1" dirty="0">
                <a:solidFill>
                  <a:srgbClr val="0070C0"/>
                </a:solidFill>
              </a:rPr>
              <a:t> 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AA6E17B8-8C72-4B95-9191-EC181C8F53DE}"/>
              </a:ext>
            </a:extLst>
          </p:cNvPr>
          <p:cNvSpPr txBox="1"/>
          <p:nvPr/>
        </p:nvSpPr>
        <p:spPr>
          <a:xfrm>
            <a:off x="1436758" y="5123320"/>
            <a:ext cx="7951304" cy="1200329"/>
          </a:xfrm>
          <a:prstGeom prst="rect">
            <a:avLst/>
          </a:prstGeom>
          <a:noFill/>
          <a:ln w="28575">
            <a:solidFill>
              <a:srgbClr val="00B050"/>
            </a:solidFill>
          </a:ln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rgbClr val="002060"/>
                </a:solidFill>
              </a:rPr>
              <a:t>WHAT + BE+ SUBJECT + LIKE?/HOW + BE+ SUBJECT ?</a:t>
            </a:r>
          </a:p>
          <a:p>
            <a:r>
              <a:rPr lang="en-US" sz="2400" dirty="0"/>
              <a:t>e.g. What is your father like?</a:t>
            </a:r>
          </a:p>
          <a:p>
            <a:r>
              <a:rPr lang="en-US" sz="2400" dirty="0">
                <a:sym typeface="Wingdings" panose="05000000000000000000" pitchFamily="2" charset="2"/>
              </a:rPr>
              <a:t>   </a:t>
            </a:r>
            <a:r>
              <a:rPr lang="en-US" sz="2400" b="1" i="1" dirty="0">
                <a:solidFill>
                  <a:srgbClr val="0070C0"/>
                </a:solidFill>
                <a:sym typeface="Wingdings" panose="05000000000000000000" pitchFamily="2" charset="2"/>
              </a:rPr>
              <a:t>He </a:t>
            </a:r>
            <a:r>
              <a:rPr lang="en-US" sz="2400" b="1" i="1">
                <a:solidFill>
                  <a:srgbClr val="0070C0"/>
                </a:solidFill>
                <a:sym typeface="Wingdings" panose="05000000000000000000" pitchFamily="2" charset="2"/>
              </a:rPr>
              <a:t>is kind </a:t>
            </a:r>
            <a:r>
              <a:rPr lang="en-US" sz="2400" b="1" i="1" dirty="0">
                <a:solidFill>
                  <a:srgbClr val="0070C0"/>
                </a:solidFill>
                <a:sym typeface="Wingdings" panose="05000000000000000000" pitchFamily="2" charset="2"/>
              </a:rPr>
              <a:t>and helpful.</a:t>
            </a:r>
            <a:endParaRPr lang="en-US" sz="2400" b="1" i="1" dirty="0">
              <a:solidFill>
                <a:srgbClr val="0070C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6442242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5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5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4" dur="500" fill="hold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500" fill="hold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5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9" dur="500" fill="hold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500" fill="hold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42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5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7" dur="500" fill="hold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8" dur="500" fill="hold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9" dur="500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0" fill="hold">
                      <p:stCondLst>
                        <p:cond delay="indefinite"/>
                      </p:stCondLst>
                      <p:childTnLst>
                        <p:par>
                          <p:cTn id="51" fill="hold">
                            <p:stCondLst>
                              <p:cond delay="0"/>
                            </p:stCondLst>
                            <p:childTnLst>
                              <p:par>
                                <p:cTn id="52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4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5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6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2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Beautiful girl with a mobile phone Royalty Free Vector Image">
            <a:extLst>
              <a:ext uri="{FF2B5EF4-FFF2-40B4-BE49-F238E27FC236}">
                <a16:creationId xmlns:a16="http://schemas.microsoft.com/office/drawing/2014/main" id="{4C8AFFB4-46B9-40F4-BCFB-E1613C2B7E37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4329" b="8022"/>
          <a:stretch/>
        </p:blipFill>
        <p:spPr bwMode="auto">
          <a:xfrm>
            <a:off x="0" y="0"/>
            <a:ext cx="5088835" cy="633122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AF818754-6EA3-4EC6-8201-4A7C8E571398}"/>
              </a:ext>
            </a:extLst>
          </p:cNvPr>
          <p:cNvSpPr txBox="1"/>
          <p:nvPr/>
        </p:nvSpPr>
        <p:spPr>
          <a:xfrm>
            <a:off x="5426766" y="1302027"/>
            <a:ext cx="5387008" cy="646331"/>
          </a:xfrm>
          <a:prstGeom prst="rect">
            <a:avLst/>
          </a:prstGeom>
          <a:noFill/>
          <a:ln w="28575">
            <a:solidFill>
              <a:srgbClr val="00B050"/>
            </a:solidFill>
          </a:ln>
        </p:spPr>
        <p:txBody>
          <a:bodyPr wrap="square" rtlCol="0">
            <a:spAutoFit/>
          </a:bodyPr>
          <a:lstStyle/>
          <a:p>
            <a:r>
              <a:rPr lang="en-US" sz="3600" b="1" dirty="0">
                <a:solidFill>
                  <a:srgbClr val="0070C0"/>
                </a:solidFill>
              </a:rPr>
              <a:t>slim(a) : attractively thin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2FAE667D-2D3F-48E7-A422-EFD87AA9C64A}"/>
              </a:ext>
            </a:extLst>
          </p:cNvPr>
          <p:cNvSpPr txBox="1"/>
          <p:nvPr/>
        </p:nvSpPr>
        <p:spPr>
          <a:xfrm>
            <a:off x="5426766" y="2395330"/>
            <a:ext cx="6659218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0" i="1" dirty="0">
                <a:solidFill>
                  <a:srgbClr val="1D2A57"/>
                </a:solidFill>
                <a:effectLst/>
                <a:latin typeface="Arial" panose="020B0604020202020204" pitchFamily="34" charset="0"/>
              </a:rPr>
              <a:t>e.g. She’s on a diet but I think she's already too </a:t>
            </a:r>
            <a:r>
              <a:rPr lang="en-US" sz="2800" b="1" i="1" u="sng" dirty="0">
                <a:solidFill>
                  <a:srgbClr val="0070C0"/>
                </a:solidFill>
                <a:effectLst/>
                <a:latin typeface="Arial" panose="020B0604020202020204" pitchFamily="34" charset="0"/>
              </a:rPr>
              <a:t>slim</a:t>
            </a:r>
            <a:r>
              <a:rPr lang="en-US" sz="2800" b="0" i="1" dirty="0">
                <a:solidFill>
                  <a:srgbClr val="1D2A57"/>
                </a:solidFill>
                <a:effectLst/>
                <a:latin typeface="Arial" panose="020B0604020202020204" pitchFamily="34" charset="0"/>
              </a:rPr>
              <a:t>.</a:t>
            </a:r>
            <a:endParaRPr lang="en-US" sz="2800" dirty="0"/>
          </a:p>
        </p:txBody>
      </p:sp>
    </p:spTree>
    <p:extLst>
      <p:ext uri="{BB962C8B-B14F-4D97-AF65-F5344CB8AC3E}">
        <p14:creationId xmlns:p14="http://schemas.microsoft.com/office/powerpoint/2010/main" val="123380555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7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>
            <a:extLst>
              <a:ext uri="{FF2B5EF4-FFF2-40B4-BE49-F238E27FC236}">
                <a16:creationId xmlns:a16="http://schemas.microsoft.com/office/drawing/2014/main" id="{3D833CA4-A5B7-4A7C-A448-75C0A40F065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" y="0"/>
            <a:ext cx="4929353" cy="3429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03F033B4-0195-4A59-8802-015F4824246C}"/>
              </a:ext>
            </a:extLst>
          </p:cNvPr>
          <p:cNvSpPr txBox="1"/>
          <p:nvPr/>
        </p:nvSpPr>
        <p:spPr>
          <a:xfrm>
            <a:off x="5328745" y="930257"/>
            <a:ext cx="6474372" cy="1077218"/>
          </a:xfrm>
          <a:prstGeom prst="rect">
            <a:avLst/>
          </a:prstGeom>
          <a:noFill/>
          <a:ln w="28575">
            <a:solidFill>
              <a:srgbClr val="00B050"/>
            </a:solidFill>
          </a:ln>
        </p:spPr>
        <p:txBody>
          <a:bodyPr wrap="square" rtlCol="0">
            <a:spAutoFit/>
          </a:bodyPr>
          <a:lstStyle/>
          <a:p>
            <a:r>
              <a:rPr lang="en-US" sz="3200" dirty="0">
                <a:solidFill>
                  <a:srgbClr val="002060"/>
                </a:solidFill>
              </a:rPr>
              <a:t>straight (a): not curving </a:t>
            </a:r>
          </a:p>
          <a:p>
            <a:r>
              <a:rPr lang="en-US" sz="3200" dirty="0"/>
              <a:t>e.g. </a:t>
            </a:r>
            <a:r>
              <a:rPr lang="en-US" sz="3200" b="1" dirty="0">
                <a:solidFill>
                  <a:srgbClr val="0070C0"/>
                </a:solidFill>
              </a:rPr>
              <a:t>She has </a:t>
            </a:r>
            <a:r>
              <a:rPr lang="en-US" sz="3200" b="1" i="1" u="sng" dirty="0">
                <a:solidFill>
                  <a:srgbClr val="0070C0"/>
                </a:solidFill>
              </a:rPr>
              <a:t>straight</a:t>
            </a:r>
            <a:r>
              <a:rPr lang="en-US" sz="3200" b="1" dirty="0">
                <a:solidFill>
                  <a:srgbClr val="0070C0"/>
                </a:solidFill>
              </a:rPr>
              <a:t> shiny black hair. </a:t>
            </a:r>
          </a:p>
        </p:txBody>
      </p:sp>
      <p:pic>
        <p:nvPicPr>
          <p:cNvPr id="3076" name="Picture 4" descr="15+ Long Curly Hairstyles That Give An Extremely Fun Vibe - New Long  Hairstyles &amp;amp; Haircuts">
            <a:extLst>
              <a:ext uri="{FF2B5EF4-FFF2-40B4-BE49-F238E27FC236}">
                <a16:creationId xmlns:a16="http://schemas.microsoft.com/office/drawing/2014/main" id="{8C39E660-5E64-43AB-91BD-E4914FDA3D3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2" y="3520966"/>
            <a:ext cx="4929353" cy="333703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E6011ED6-8D21-49B9-A515-5E50C4908BC8}"/>
              </a:ext>
            </a:extLst>
          </p:cNvPr>
          <p:cNvSpPr txBox="1"/>
          <p:nvPr/>
        </p:nvSpPr>
        <p:spPr>
          <a:xfrm>
            <a:off x="5150069" y="4403834"/>
            <a:ext cx="6831724" cy="1077218"/>
          </a:xfrm>
          <a:prstGeom prst="rect">
            <a:avLst/>
          </a:prstGeom>
          <a:noFill/>
          <a:ln w="38100">
            <a:solidFill>
              <a:srgbClr val="00B050"/>
            </a:solidFill>
            <a:prstDash val="solid"/>
          </a:ln>
        </p:spPr>
        <p:txBody>
          <a:bodyPr wrap="square" rtlCol="0">
            <a:spAutoFit/>
          </a:bodyPr>
          <a:lstStyle/>
          <a:p>
            <a:r>
              <a:rPr lang="en-US" sz="3200" dirty="0">
                <a:solidFill>
                  <a:srgbClr val="002060"/>
                </a:solidFill>
              </a:rPr>
              <a:t>curly (a): having curls or a curved shape.</a:t>
            </a:r>
            <a:r>
              <a:rPr lang="en-US" sz="3200" dirty="0"/>
              <a:t>  </a:t>
            </a:r>
          </a:p>
          <a:p>
            <a:r>
              <a:rPr lang="en-US" sz="3200" dirty="0"/>
              <a:t>e.g. </a:t>
            </a:r>
            <a:r>
              <a:rPr lang="en-US" sz="3200" b="1" dirty="0">
                <a:solidFill>
                  <a:srgbClr val="0070C0"/>
                </a:solidFill>
              </a:rPr>
              <a:t>Kate has long </a:t>
            </a:r>
            <a:r>
              <a:rPr lang="en-US" sz="3200" b="1" i="1" u="sng" dirty="0">
                <a:solidFill>
                  <a:srgbClr val="0070C0"/>
                </a:solidFill>
              </a:rPr>
              <a:t>curly</a:t>
            </a:r>
            <a:r>
              <a:rPr lang="en-US" sz="3200" b="1" dirty="0">
                <a:solidFill>
                  <a:srgbClr val="0070C0"/>
                </a:solidFill>
              </a:rPr>
              <a:t> black hair.</a:t>
            </a:r>
          </a:p>
        </p:txBody>
      </p:sp>
    </p:spTree>
    <p:extLst>
      <p:ext uri="{BB962C8B-B14F-4D97-AF65-F5344CB8AC3E}">
        <p14:creationId xmlns:p14="http://schemas.microsoft.com/office/powerpoint/2010/main" val="10462787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split orient="vert"/>
      </p:transition>
    </mc:Choice>
    <mc:Fallback xmlns="">
      <p:transition spd="slow">
        <p:split orient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30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4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307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307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307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2" dur="1000"/>
                                        <p:tgtEl>
                                          <p:spTgt spid="307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27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5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Box 6">
            <a:extLst>
              <a:ext uri="{FF2B5EF4-FFF2-40B4-BE49-F238E27FC236}">
                <a16:creationId xmlns:a16="http://schemas.microsoft.com/office/drawing/2014/main" id="{94256A29-75B2-4396-A4D6-5E5EC4E7F8C3}"/>
              </a:ext>
            </a:extLst>
          </p:cNvPr>
          <p:cNvSpPr txBox="1"/>
          <p:nvPr/>
        </p:nvSpPr>
        <p:spPr>
          <a:xfrm>
            <a:off x="990280" y="5239389"/>
            <a:ext cx="10517779" cy="1077218"/>
          </a:xfrm>
          <a:prstGeom prst="rect">
            <a:avLst/>
          </a:prstGeom>
          <a:noFill/>
          <a:ln w="28575">
            <a:solidFill>
              <a:srgbClr val="00B050"/>
            </a:solidFill>
          </a:ln>
        </p:spPr>
        <p:txBody>
          <a:bodyPr wrap="square" rtlCol="0">
            <a:spAutoFit/>
          </a:bodyPr>
          <a:lstStyle/>
          <a:p>
            <a:r>
              <a:rPr lang="en-US" sz="3200" dirty="0">
                <a:solidFill>
                  <a:srgbClr val="002060"/>
                </a:solidFill>
              </a:rPr>
              <a:t>bald (a):</a:t>
            </a:r>
            <a:r>
              <a:rPr kumimoji="0" lang="en-US" altLang="en-US" sz="3200" b="0" i="0" u="none" strike="noStrike" cap="none" normalizeH="0" baseline="0" dirty="0">
                <a:ln>
                  <a:noFill/>
                </a:ln>
                <a:solidFill>
                  <a:srgbClr val="333333"/>
                </a:solidFill>
                <a:effectLst/>
                <a:latin typeface="Source Sans Pro" panose="020B0503030403020204" pitchFamily="34" charset="0"/>
              </a:rPr>
              <a:t>having little or no hair on the head</a:t>
            </a:r>
            <a:r>
              <a:rPr kumimoji="0" lang="en-US" altLang="en-US" sz="16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</a:rPr>
              <a:t> </a:t>
            </a:r>
            <a:endParaRPr kumimoji="0" lang="en-US" altLang="en-US" sz="44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  <a:p>
            <a:r>
              <a:rPr lang="en-US" sz="3200" dirty="0"/>
              <a:t>e.g. </a:t>
            </a:r>
            <a:r>
              <a:rPr lang="en-US" sz="3200" b="1" dirty="0">
                <a:solidFill>
                  <a:srgbClr val="0070C0"/>
                </a:solidFill>
              </a:rPr>
              <a:t>These famous Hollywood film stars are</a:t>
            </a:r>
            <a:r>
              <a:rPr lang="en-US" sz="3200" b="1" i="1" u="sng" dirty="0">
                <a:solidFill>
                  <a:srgbClr val="0070C0"/>
                </a:solidFill>
              </a:rPr>
              <a:t> bald</a:t>
            </a:r>
            <a:r>
              <a:rPr lang="en-US" sz="3200" b="1" dirty="0">
                <a:solidFill>
                  <a:srgbClr val="0070C0"/>
                </a:solidFill>
              </a:rPr>
              <a:t>.</a:t>
            </a:r>
          </a:p>
        </p:txBody>
      </p:sp>
      <p:sp>
        <p:nvSpPr>
          <p:cNvPr id="5" name="Rectangle 9">
            <a:extLst>
              <a:ext uri="{FF2B5EF4-FFF2-40B4-BE49-F238E27FC236}">
                <a16:creationId xmlns:a16="http://schemas.microsoft.com/office/drawing/2014/main" id="{BCE3DE90-AA84-4E4C-BB2B-89C9CDA8C7C7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-184666"/>
            <a:ext cx="12192000" cy="369332"/>
          </a:xfrm>
          <a:prstGeom prst="rect">
            <a:avLst/>
          </a:prstGeom>
          <a:solidFill>
            <a:srgbClr val="FFFFFF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0" tIns="0" rIns="0" bIns="0" numCol="1" anchor="ctr" anchorCtr="0" compatLnSpc="1">
            <a:prstTxWarp prst="textNoShape">
              <a:avLst/>
            </a:prstTxWarp>
            <a:spAutoFit/>
          </a:bodyPr>
          <a:lstStyle>
            <a:lvl1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br>
              <a:rPr kumimoji="0" lang="en-US" altLang="en-US" sz="1200" b="1" i="0" u="none" strike="noStrike" cap="none" normalizeH="0" baseline="0" dirty="0">
                <a:ln>
                  <a:noFill/>
                </a:ln>
                <a:solidFill>
                  <a:srgbClr val="0069B4"/>
                </a:solidFill>
                <a:effectLst/>
                <a:latin typeface="inherit"/>
                <a:hlinkClick r:id="rId2"/>
              </a:rPr>
            </a:br>
            <a:endParaRPr kumimoji="0" lang="en-US" altLang="en-US" sz="1200" b="0" i="0" u="none" strike="noStrike" cap="none" normalizeH="0" baseline="0" dirty="0">
              <a:ln>
                <a:noFill/>
              </a:ln>
              <a:solidFill>
                <a:srgbClr val="333333"/>
              </a:solidFill>
              <a:effectLst/>
              <a:latin typeface="Source Sans Pro" panose="020B0503030403020204" pitchFamily="34" charset="0"/>
            </a:endParaRPr>
          </a:p>
        </p:txBody>
      </p:sp>
      <p:pic>
        <p:nvPicPr>
          <p:cNvPr id="5134" name="Picture 14">
            <a:extLst>
              <a:ext uri="{FF2B5EF4-FFF2-40B4-BE49-F238E27FC236}">
                <a16:creationId xmlns:a16="http://schemas.microsoft.com/office/drawing/2014/main" id="{0FF1879D-6525-4446-A1D8-3E4D1E24DF4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79" y="-1"/>
            <a:ext cx="11452302" cy="49065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25652033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 descr="Blond Hair. Fashion Girl With Healthy Long Smooth Hair Sticker • Pixers® -  We live to change">
            <a:extLst>
              <a:ext uri="{FF2B5EF4-FFF2-40B4-BE49-F238E27FC236}">
                <a16:creationId xmlns:a16="http://schemas.microsoft.com/office/drawing/2014/main" id="{A9605A25-DB65-4EBE-A7B3-F76D7321ACA6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162" b="8302"/>
          <a:stretch/>
        </p:blipFill>
        <p:spPr bwMode="auto">
          <a:xfrm>
            <a:off x="0" y="2"/>
            <a:ext cx="5215102" cy="328332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2F5B52F5-73C0-4265-8A8E-A78AA34133A0}"/>
              </a:ext>
            </a:extLst>
          </p:cNvPr>
          <p:cNvSpPr txBox="1"/>
          <p:nvPr/>
        </p:nvSpPr>
        <p:spPr>
          <a:xfrm>
            <a:off x="5412827" y="1103055"/>
            <a:ext cx="6474372" cy="1077218"/>
          </a:xfrm>
          <a:prstGeom prst="rect">
            <a:avLst/>
          </a:prstGeom>
          <a:noFill/>
          <a:ln w="28575">
            <a:solidFill>
              <a:srgbClr val="00B050"/>
            </a:solidFill>
          </a:ln>
        </p:spPr>
        <p:txBody>
          <a:bodyPr wrap="square" rtlCol="0">
            <a:spAutoFit/>
          </a:bodyPr>
          <a:lstStyle/>
          <a:p>
            <a:r>
              <a:rPr lang="en-US" sz="3200" dirty="0">
                <a:solidFill>
                  <a:srgbClr val="002060"/>
                </a:solidFill>
              </a:rPr>
              <a:t>blond (a): pale yellow or golden</a:t>
            </a:r>
          </a:p>
          <a:p>
            <a:r>
              <a:rPr lang="en-US" sz="3200" dirty="0"/>
              <a:t>e.g. </a:t>
            </a:r>
            <a:r>
              <a:rPr lang="en-US" sz="3200" b="1" dirty="0">
                <a:solidFill>
                  <a:srgbClr val="0070C0"/>
                </a:solidFill>
              </a:rPr>
              <a:t>She has long </a:t>
            </a:r>
            <a:r>
              <a:rPr lang="en-US" sz="3200" b="1" i="1" u="sng" dirty="0">
                <a:solidFill>
                  <a:srgbClr val="0070C0"/>
                </a:solidFill>
              </a:rPr>
              <a:t>blond/fair</a:t>
            </a:r>
            <a:r>
              <a:rPr lang="en-US" sz="3200" b="1" dirty="0">
                <a:solidFill>
                  <a:srgbClr val="0070C0"/>
                </a:solidFill>
              </a:rPr>
              <a:t> hair. 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4DB5B8AF-1B73-4AB0-AB1A-2BF446C3B823}"/>
              </a:ext>
            </a:extLst>
          </p:cNvPr>
          <p:cNvSpPr txBox="1"/>
          <p:nvPr/>
        </p:nvSpPr>
        <p:spPr>
          <a:xfrm>
            <a:off x="5297215" y="4364420"/>
            <a:ext cx="6704286" cy="1569660"/>
          </a:xfrm>
          <a:prstGeom prst="rect">
            <a:avLst/>
          </a:prstGeom>
          <a:noFill/>
          <a:ln w="28575">
            <a:solidFill>
              <a:srgbClr val="00B050"/>
            </a:solidFill>
          </a:ln>
        </p:spPr>
        <p:txBody>
          <a:bodyPr wrap="square" rtlCol="0">
            <a:spAutoFit/>
          </a:bodyPr>
          <a:lstStyle/>
          <a:p>
            <a:r>
              <a:rPr lang="en-US" sz="3200" dirty="0">
                <a:solidFill>
                  <a:srgbClr val="333333"/>
                </a:solidFill>
                <a:latin typeface="Calibri body"/>
              </a:rPr>
              <a:t>f</a:t>
            </a:r>
            <a:r>
              <a:rPr lang="en-US" sz="3200" i="0" dirty="0">
                <a:solidFill>
                  <a:srgbClr val="333333"/>
                </a:solidFill>
                <a:effectLst/>
                <a:latin typeface="Calibri body"/>
              </a:rPr>
              <a:t>air (a): pale in </a:t>
            </a:r>
            <a:r>
              <a:rPr lang="en-US" sz="3200" i="0" dirty="0" err="1">
                <a:solidFill>
                  <a:srgbClr val="333333"/>
                </a:solidFill>
                <a:effectLst/>
                <a:latin typeface="Calibri body"/>
              </a:rPr>
              <a:t>colour</a:t>
            </a:r>
            <a:endParaRPr lang="en-US" sz="3200" i="0" dirty="0">
              <a:solidFill>
                <a:srgbClr val="333333"/>
              </a:solidFill>
              <a:effectLst/>
              <a:latin typeface="Calibri body"/>
            </a:endParaRPr>
          </a:p>
          <a:p>
            <a:r>
              <a:rPr lang="en-US" sz="3200" dirty="0">
                <a:solidFill>
                  <a:srgbClr val="333333"/>
                </a:solidFill>
                <a:latin typeface="Calibri body"/>
              </a:rPr>
              <a:t>e.g. </a:t>
            </a:r>
            <a:r>
              <a:rPr lang="en-US" sz="3200" b="1" dirty="0">
                <a:solidFill>
                  <a:srgbClr val="0070C0"/>
                </a:solidFill>
                <a:latin typeface="Calibri body"/>
              </a:rPr>
              <a:t>Kate has dark hair and</a:t>
            </a:r>
            <a:r>
              <a:rPr lang="en-US" sz="3200" b="1" i="1" u="sng" dirty="0">
                <a:solidFill>
                  <a:srgbClr val="0070C0"/>
                </a:solidFill>
                <a:latin typeface="Calibri body"/>
              </a:rPr>
              <a:t> fair </a:t>
            </a:r>
            <a:r>
              <a:rPr lang="en-US" sz="3200" b="1" dirty="0">
                <a:solidFill>
                  <a:srgbClr val="0070C0"/>
                </a:solidFill>
                <a:latin typeface="Calibri body"/>
              </a:rPr>
              <a:t>skin</a:t>
            </a:r>
            <a:r>
              <a:rPr lang="en-US" b="1" dirty="0">
                <a:solidFill>
                  <a:srgbClr val="0070C0"/>
                </a:solidFill>
                <a:latin typeface="Calibri body"/>
              </a:rPr>
              <a:t>.</a:t>
            </a:r>
          </a:p>
        </p:txBody>
      </p:sp>
      <p:pic>
        <p:nvPicPr>
          <p:cNvPr id="4110" name="Picture 14" descr="fair skin dark hair - Google Search | Hair pale skin, Black hair pale skin, Dark  hair pale skin">
            <a:extLst>
              <a:ext uri="{FF2B5EF4-FFF2-40B4-BE49-F238E27FC236}">
                <a16:creationId xmlns:a16="http://schemas.microsoft.com/office/drawing/2014/main" id="{6ECAAA90-3B2B-430B-A9EB-83776AE6553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3429000"/>
            <a:ext cx="5215102" cy="3429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22792766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09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09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41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41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41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4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DB20CF86-D416-4307-AD1B-6852484AB318}"/>
              </a:ext>
            </a:extLst>
          </p:cNvPr>
          <p:cNvSpPr txBox="1"/>
          <p:nvPr/>
        </p:nvSpPr>
        <p:spPr>
          <a:xfrm>
            <a:off x="1369392" y="-1"/>
            <a:ext cx="8299174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>
                <a:solidFill>
                  <a:srgbClr val="00B050"/>
                </a:solidFill>
              </a:rPr>
              <a:t>GRAMMAR </a:t>
            </a:r>
          </a:p>
          <a:p>
            <a:r>
              <a:rPr lang="en-US" sz="2800" b="1" dirty="0">
                <a:solidFill>
                  <a:srgbClr val="FF0000"/>
                </a:solidFill>
              </a:rPr>
              <a:t>1. THE ORDER OF ADJECTIVES </a:t>
            </a:r>
          </a:p>
        </p:txBody>
      </p:sp>
      <p:graphicFrame>
        <p:nvGraphicFramePr>
          <p:cNvPr id="7" name="Table 7">
            <a:extLst>
              <a:ext uri="{FF2B5EF4-FFF2-40B4-BE49-F238E27FC236}">
                <a16:creationId xmlns:a16="http://schemas.microsoft.com/office/drawing/2014/main" id="{8C678E1D-DEF3-4BB3-85F1-F5FAA85D81B0}"/>
              </a:ext>
            </a:extLst>
          </p:cNvPr>
          <p:cNvGraphicFramePr>
            <a:graphicFrameLocks noGrp="1"/>
          </p:cNvGraphicFramePr>
          <p:nvPr/>
        </p:nvGraphicFramePr>
        <p:xfrm>
          <a:off x="1540565" y="949850"/>
          <a:ext cx="8686800" cy="914400"/>
        </p:xfrm>
        <a:graphic>
          <a:graphicData uri="http://schemas.openxmlformats.org/drawingml/2006/table">
            <a:tbl>
              <a:tblPr firstRow="1" bandRow="1">
                <a:tableStyleId>{00A15C55-8517-42AA-B614-E9B94910E393}</a:tableStyleId>
              </a:tblPr>
              <a:tblGrid>
                <a:gridCol w="2171700">
                  <a:extLst>
                    <a:ext uri="{9D8B030D-6E8A-4147-A177-3AD203B41FA5}">
                      <a16:colId xmlns:a16="http://schemas.microsoft.com/office/drawing/2014/main" val="4238744947"/>
                    </a:ext>
                  </a:extLst>
                </a:gridCol>
                <a:gridCol w="2171700">
                  <a:extLst>
                    <a:ext uri="{9D8B030D-6E8A-4147-A177-3AD203B41FA5}">
                      <a16:colId xmlns:a16="http://schemas.microsoft.com/office/drawing/2014/main" val="282396932"/>
                    </a:ext>
                  </a:extLst>
                </a:gridCol>
                <a:gridCol w="2171700">
                  <a:extLst>
                    <a:ext uri="{9D8B030D-6E8A-4147-A177-3AD203B41FA5}">
                      <a16:colId xmlns:a16="http://schemas.microsoft.com/office/drawing/2014/main" val="2902986572"/>
                    </a:ext>
                  </a:extLst>
                </a:gridCol>
                <a:gridCol w="2171700">
                  <a:extLst>
                    <a:ext uri="{9D8B030D-6E8A-4147-A177-3AD203B41FA5}">
                      <a16:colId xmlns:a16="http://schemas.microsoft.com/office/drawing/2014/main" val="4274614198"/>
                    </a:ext>
                  </a:extLst>
                </a:gridCol>
              </a:tblGrid>
              <a:tr h="809086">
                <a:tc>
                  <a:txBody>
                    <a:bodyPr/>
                    <a:lstStyle/>
                    <a:p>
                      <a:pPr algn="ctr"/>
                      <a:r>
                        <a:rPr lang="en-US" sz="2700" b="1" dirty="0"/>
                        <a:t>OPINION</a:t>
                      </a:r>
                    </a:p>
                    <a:p>
                      <a:pPr algn="ctr"/>
                      <a:r>
                        <a:rPr lang="en-US" sz="2700" b="1" dirty="0"/>
                        <a:t>(1)</a:t>
                      </a:r>
                    </a:p>
                  </a:txBody>
                  <a:tcPr>
                    <a:solidFill>
                      <a:schemeClr val="accent2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700" b="1" dirty="0"/>
                        <a:t>SIZE</a:t>
                      </a:r>
                    </a:p>
                    <a:p>
                      <a:pPr algn="ctr"/>
                      <a:r>
                        <a:rPr lang="en-US" sz="2700" b="1" dirty="0"/>
                        <a:t>(2)</a:t>
                      </a:r>
                    </a:p>
                  </a:txBody>
                  <a:tcPr>
                    <a:solidFill>
                      <a:schemeClr val="accent2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700" b="1" dirty="0"/>
                        <a:t>AGE</a:t>
                      </a:r>
                    </a:p>
                    <a:p>
                      <a:pPr algn="ctr"/>
                      <a:r>
                        <a:rPr lang="en-US" sz="2700" b="1" dirty="0"/>
                        <a:t>(3)</a:t>
                      </a:r>
                    </a:p>
                  </a:txBody>
                  <a:tcPr>
                    <a:solidFill>
                      <a:schemeClr val="accent2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700" b="1" dirty="0"/>
                        <a:t>COLOUR</a:t>
                      </a:r>
                    </a:p>
                    <a:p>
                      <a:pPr algn="ctr"/>
                      <a:r>
                        <a:rPr lang="en-US" sz="2700" b="1" dirty="0"/>
                        <a:t>(4)</a:t>
                      </a:r>
                    </a:p>
                  </a:txBody>
                  <a:tcPr>
                    <a:solidFill>
                      <a:schemeClr val="accent2">
                        <a:lumMod val="7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117878840"/>
                  </a:ext>
                </a:extLst>
              </a:tr>
            </a:tbl>
          </a:graphicData>
        </a:graphic>
      </p:graphicFrame>
      <p:sp>
        <p:nvSpPr>
          <p:cNvPr id="8" name="TextBox 7">
            <a:extLst>
              <a:ext uri="{FF2B5EF4-FFF2-40B4-BE49-F238E27FC236}">
                <a16:creationId xmlns:a16="http://schemas.microsoft.com/office/drawing/2014/main" id="{B9E022BF-5856-4022-954D-9B501ED36BF2}"/>
              </a:ext>
            </a:extLst>
          </p:cNvPr>
          <p:cNvSpPr txBox="1"/>
          <p:nvPr/>
        </p:nvSpPr>
        <p:spPr>
          <a:xfrm>
            <a:off x="1369392" y="1964460"/>
            <a:ext cx="10073308" cy="11079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/>
              <a:t>e.g.  This is an </a:t>
            </a:r>
            <a:r>
              <a:rPr lang="en-US" sz="2400" b="1" dirty="0">
                <a:solidFill>
                  <a:srgbClr val="0070C0"/>
                </a:solidFill>
              </a:rPr>
              <a:t>amazing large new blue </a:t>
            </a:r>
            <a:r>
              <a:rPr lang="en-US" sz="2400" dirty="0"/>
              <a:t>villa.</a:t>
            </a:r>
          </a:p>
          <a:p>
            <a:r>
              <a:rPr lang="en-US" sz="2400" dirty="0"/>
              <a:t>         </a:t>
            </a:r>
            <a:r>
              <a:rPr lang="en-US" sz="2400" b="0" i="0" dirty="0">
                <a:solidFill>
                  <a:srgbClr val="222222"/>
                </a:solidFill>
                <a:effectLst/>
              </a:rPr>
              <a:t>My sister adopted a </a:t>
            </a:r>
            <a:r>
              <a:rPr lang="en-US" sz="2400" b="1" i="0" dirty="0">
                <a:solidFill>
                  <a:srgbClr val="0070C0"/>
                </a:solidFill>
                <a:effectLst/>
              </a:rPr>
              <a:t>cute big white </a:t>
            </a:r>
            <a:r>
              <a:rPr lang="en-US" sz="2400" b="0" i="0" dirty="0">
                <a:solidFill>
                  <a:srgbClr val="222222"/>
                </a:solidFill>
                <a:effectLst/>
              </a:rPr>
              <a:t>bulldog.</a:t>
            </a:r>
          </a:p>
          <a:p>
            <a:endParaRPr lang="en-US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A421CB71-01BE-46D8-A567-867C9E8E6BBA}"/>
              </a:ext>
            </a:extLst>
          </p:cNvPr>
          <p:cNvSpPr txBox="1"/>
          <p:nvPr/>
        </p:nvSpPr>
        <p:spPr>
          <a:xfrm>
            <a:off x="1381539" y="2747505"/>
            <a:ext cx="730526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>
                <a:solidFill>
                  <a:srgbClr val="FF0000"/>
                </a:solidFill>
              </a:rPr>
              <a:t>2. ASKING ABOUT APPEARANCE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88865D45-47F1-4E93-AAE4-F28B4B8C9968}"/>
              </a:ext>
            </a:extLst>
          </p:cNvPr>
          <p:cNvSpPr txBox="1"/>
          <p:nvPr/>
        </p:nvSpPr>
        <p:spPr>
          <a:xfrm>
            <a:off x="1369392" y="4634644"/>
            <a:ext cx="779227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tabLst>
                <a:tab pos="2862263" algn="l"/>
              </a:tabLst>
            </a:pPr>
            <a:r>
              <a:rPr lang="en-US" sz="2800" b="1" dirty="0">
                <a:solidFill>
                  <a:srgbClr val="FF0000"/>
                </a:solidFill>
              </a:rPr>
              <a:t>3. ASKING ABOUT CHARACTERISTIC/PERSONALITY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C2B2DDC4-1B1C-4D3A-86DF-627AA6B3AFCD}"/>
              </a:ext>
            </a:extLst>
          </p:cNvPr>
          <p:cNvSpPr txBox="1"/>
          <p:nvPr/>
        </p:nvSpPr>
        <p:spPr>
          <a:xfrm>
            <a:off x="1436758" y="3316794"/>
            <a:ext cx="7951304" cy="1200329"/>
          </a:xfrm>
          <a:prstGeom prst="rect">
            <a:avLst/>
          </a:prstGeom>
          <a:noFill/>
          <a:ln w="28575">
            <a:solidFill>
              <a:srgbClr val="00B050"/>
            </a:solidFill>
          </a:ln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rgbClr val="002060"/>
                </a:solidFill>
              </a:rPr>
              <a:t>WHAT +DO/DOES + SUBJECT + LOOK LIKE?</a:t>
            </a:r>
          </a:p>
          <a:p>
            <a:r>
              <a:rPr lang="en-US" sz="2400" dirty="0"/>
              <a:t>e.g. What does Peter look like?</a:t>
            </a:r>
          </a:p>
          <a:p>
            <a:r>
              <a:rPr lang="en-US" sz="2400" dirty="0">
                <a:sym typeface="Wingdings" panose="05000000000000000000" pitchFamily="2" charset="2"/>
              </a:rPr>
              <a:t>    </a:t>
            </a:r>
            <a:r>
              <a:rPr lang="en-US" sz="2400" b="1" i="1" dirty="0">
                <a:solidFill>
                  <a:srgbClr val="0070C0"/>
                </a:solidFill>
                <a:sym typeface="Wingdings" panose="05000000000000000000" pitchFamily="2" charset="2"/>
              </a:rPr>
              <a:t>He is tall and thin with short black hair.</a:t>
            </a:r>
            <a:r>
              <a:rPr lang="en-US" sz="2400" b="1" i="1" dirty="0">
                <a:solidFill>
                  <a:srgbClr val="0070C0"/>
                </a:solidFill>
              </a:rPr>
              <a:t> 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AA6E17B8-8C72-4B95-9191-EC181C8F53DE}"/>
              </a:ext>
            </a:extLst>
          </p:cNvPr>
          <p:cNvSpPr txBox="1"/>
          <p:nvPr/>
        </p:nvSpPr>
        <p:spPr>
          <a:xfrm>
            <a:off x="1436758" y="5123320"/>
            <a:ext cx="7951304" cy="1200329"/>
          </a:xfrm>
          <a:prstGeom prst="rect">
            <a:avLst/>
          </a:prstGeom>
          <a:noFill/>
          <a:ln w="28575">
            <a:solidFill>
              <a:srgbClr val="00B050"/>
            </a:solidFill>
          </a:ln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rgbClr val="002060"/>
                </a:solidFill>
              </a:rPr>
              <a:t>WHAT + BE+ SUBJECT + LIKE?/HOW + BE+ SUBJECT ?</a:t>
            </a:r>
          </a:p>
          <a:p>
            <a:r>
              <a:rPr lang="en-US" sz="2400" dirty="0"/>
              <a:t>e.g. What is your father like?</a:t>
            </a:r>
          </a:p>
          <a:p>
            <a:r>
              <a:rPr lang="en-US" sz="2400" dirty="0">
                <a:sym typeface="Wingdings" panose="05000000000000000000" pitchFamily="2" charset="2"/>
              </a:rPr>
              <a:t>   </a:t>
            </a:r>
            <a:r>
              <a:rPr lang="en-US" sz="2400" b="1" i="1" dirty="0">
                <a:solidFill>
                  <a:srgbClr val="0070C0"/>
                </a:solidFill>
                <a:sym typeface="Wingdings" panose="05000000000000000000" pitchFamily="2" charset="2"/>
              </a:rPr>
              <a:t>He </a:t>
            </a:r>
            <a:r>
              <a:rPr lang="en-US" sz="2400" b="1" i="1">
                <a:solidFill>
                  <a:srgbClr val="0070C0"/>
                </a:solidFill>
                <a:sym typeface="Wingdings" panose="05000000000000000000" pitchFamily="2" charset="2"/>
              </a:rPr>
              <a:t>is kind </a:t>
            </a:r>
            <a:r>
              <a:rPr lang="en-US" sz="2400" b="1" i="1" dirty="0">
                <a:solidFill>
                  <a:srgbClr val="0070C0"/>
                </a:solidFill>
                <a:sym typeface="Wingdings" panose="05000000000000000000" pitchFamily="2" charset="2"/>
              </a:rPr>
              <a:t>and helpful.</a:t>
            </a:r>
            <a:endParaRPr lang="en-US" sz="2400" b="1" i="1" dirty="0">
              <a:solidFill>
                <a:srgbClr val="0070C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2683505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5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5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4" dur="500" fill="hold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500" fill="hold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5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9" dur="500" fill="hold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500" fill="hold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42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5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7" dur="500" fill="hold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8" dur="500" fill="hold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9" dur="500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0" fill="hold">
                      <p:stCondLst>
                        <p:cond delay="indefinite"/>
                      </p:stCondLst>
                      <p:childTnLst>
                        <p:par>
                          <p:cTn id="51" fill="hold">
                            <p:stCondLst>
                              <p:cond delay="0"/>
                            </p:stCondLst>
                            <p:childTnLst>
                              <p:par>
                                <p:cTn id="52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4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5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6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2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Table 5">
            <a:extLst>
              <a:ext uri="{FF2B5EF4-FFF2-40B4-BE49-F238E27FC236}">
                <a16:creationId xmlns:a16="http://schemas.microsoft.com/office/drawing/2014/main" id="{D23562C5-EF39-4BD7-A801-DD02889AD178}"/>
              </a:ext>
            </a:extLst>
          </p:cNvPr>
          <p:cNvGraphicFramePr>
            <a:graphicFrameLocks noGrp="1"/>
          </p:cNvGraphicFramePr>
          <p:nvPr/>
        </p:nvGraphicFramePr>
        <p:xfrm>
          <a:off x="115614" y="1660635"/>
          <a:ext cx="11929241" cy="5087004"/>
        </p:xfrm>
        <a:graphic>
          <a:graphicData uri="http://schemas.openxmlformats.org/drawingml/2006/table">
            <a:tbl>
              <a:tblPr firstRow="1" bandRow="1">
                <a:tableStyleId>{21E4AEA4-8DFA-4A89-87EB-49C32662AFE0}</a:tableStyleId>
              </a:tblPr>
              <a:tblGrid>
                <a:gridCol w="3129167">
                  <a:extLst>
                    <a:ext uri="{9D8B030D-6E8A-4147-A177-3AD203B41FA5}">
                      <a16:colId xmlns:a16="http://schemas.microsoft.com/office/drawing/2014/main" val="2701178901"/>
                    </a:ext>
                  </a:extLst>
                </a:gridCol>
                <a:gridCol w="4145863">
                  <a:extLst>
                    <a:ext uri="{9D8B030D-6E8A-4147-A177-3AD203B41FA5}">
                      <a16:colId xmlns:a16="http://schemas.microsoft.com/office/drawing/2014/main" val="4013130379"/>
                    </a:ext>
                  </a:extLst>
                </a:gridCol>
                <a:gridCol w="4654211">
                  <a:extLst>
                    <a:ext uri="{9D8B030D-6E8A-4147-A177-3AD203B41FA5}">
                      <a16:colId xmlns:a16="http://schemas.microsoft.com/office/drawing/2014/main" val="414692418"/>
                    </a:ext>
                  </a:extLst>
                </a:gridCol>
              </a:tblGrid>
              <a:tr h="588293"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/>
                        <a:t>WORDS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/>
                        <a:t>PRONUNCIATION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/>
                        <a:t>MEANINGS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965936092"/>
                  </a:ext>
                </a:extLst>
              </a:tr>
              <a:tr h="657504">
                <a:tc>
                  <a:txBody>
                    <a:bodyPr/>
                    <a:lstStyle/>
                    <a:p>
                      <a:r>
                        <a:rPr lang="en-US" sz="3200" dirty="0"/>
                        <a:t>slim (a)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b="0" i="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 /</a:t>
                      </a:r>
                      <a:r>
                        <a:rPr lang="en-US" sz="3200" b="0" i="0" kern="1200" dirty="0" err="1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slɪm</a:t>
                      </a:r>
                      <a:r>
                        <a:rPr lang="en-US" sz="3200" b="0" i="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/</a:t>
                      </a:r>
                      <a:endParaRPr lang="en-US" sz="3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3200" dirty="0" err="1"/>
                        <a:t>thanh</a:t>
                      </a:r>
                      <a:r>
                        <a:rPr lang="en-US" sz="3200" dirty="0"/>
                        <a:t> </a:t>
                      </a:r>
                      <a:r>
                        <a:rPr lang="en-US" sz="3200" dirty="0" err="1"/>
                        <a:t>mảnh</a:t>
                      </a:r>
                      <a:r>
                        <a:rPr lang="en-US" sz="3200" dirty="0"/>
                        <a:t>, </a:t>
                      </a:r>
                      <a:r>
                        <a:rPr lang="en-US" sz="3200" dirty="0" err="1"/>
                        <a:t>mảnh</a:t>
                      </a:r>
                      <a:r>
                        <a:rPr lang="en-US" sz="3200" dirty="0"/>
                        <a:t> </a:t>
                      </a:r>
                      <a:r>
                        <a:rPr lang="en-US" sz="3200" dirty="0" err="1"/>
                        <a:t>mai</a:t>
                      </a:r>
                      <a:endParaRPr lang="en-US" sz="32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990275239"/>
                  </a:ext>
                </a:extLst>
              </a:tr>
              <a:tr h="657504">
                <a:tc>
                  <a:txBody>
                    <a:bodyPr/>
                    <a:lstStyle/>
                    <a:p>
                      <a:r>
                        <a:rPr lang="en-US" sz="3200" dirty="0"/>
                        <a:t>straight (a)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b="0" i="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/</a:t>
                      </a:r>
                      <a:r>
                        <a:rPr lang="en-US" sz="3200" b="0" i="0" kern="1200" dirty="0" err="1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streɪt</a:t>
                      </a:r>
                      <a:r>
                        <a:rPr lang="en-US" sz="3200" b="0" i="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/</a:t>
                      </a:r>
                      <a:endParaRPr lang="en-US" sz="3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3200" dirty="0" err="1"/>
                        <a:t>thẳng</a:t>
                      </a:r>
                      <a:endParaRPr lang="en-US" sz="32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0457619"/>
                  </a:ext>
                </a:extLst>
              </a:tr>
              <a:tr h="657504">
                <a:tc>
                  <a:txBody>
                    <a:bodyPr/>
                    <a:lstStyle/>
                    <a:p>
                      <a:r>
                        <a:rPr lang="en-US" sz="3200" dirty="0"/>
                        <a:t>curly (a)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b="0" i="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/ˈkɜː.li/</a:t>
                      </a:r>
                      <a:endParaRPr lang="en-US" sz="3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3200" dirty="0" err="1"/>
                        <a:t>xoăn</a:t>
                      </a:r>
                      <a:r>
                        <a:rPr lang="en-US" sz="3200" dirty="0"/>
                        <a:t>, </a:t>
                      </a:r>
                      <a:r>
                        <a:rPr lang="en-US" sz="3200" dirty="0" err="1"/>
                        <a:t>quăn</a:t>
                      </a:r>
                      <a:r>
                        <a:rPr lang="en-US" sz="3200" dirty="0"/>
                        <a:t> (</a:t>
                      </a:r>
                      <a:r>
                        <a:rPr lang="en-US" sz="3200" dirty="0" err="1"/>
                        <a:t>tóc</a:t>
                      </a:r>
                      <a:r>
                        <a:rPr lang="en-US" sz="3200" dirty="0"/>
                        <a:t>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551565775"/>
                  </a:ext>
                </a:extLst>
              </a:tr>
              <a:tr h="657504">
                <a:tc>
                  <a:txBody>
                    <a:bodyPr/>
                    <a:lstStyle/>
                    <a:p>
                      <a:r>
                        <a:rPr lang="en-US" sz="3200" dirty="0"/>
                        <a:t>bald (a)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b="0" i="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/</a:t>
                      </a:r>
                      <a:r>
                        <a:rPr lang="en-US" sz="3200" b="0" i="0" kern="1200" dirty="0" err="1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bɔːld</a:t>
                      </a:r>
                      <a:r>
                        <a:rPr lang="en-US" sz="3200" b="0" i="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/</a:t>
                      </a:r>
                      <a:endParaRPr lang="en-US" sz="3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3200" dirty="0" err="1"/>
                        <a:t>hói</a:t>
                      </a:r>
                      <a:r>
                        <a:rPr lang="en-US" sz="3200" dirty="0"/>
                        <a:t> </a:t>
                      </a:r>
                      <a:r>
                        <a:rPr lang="en-US" sz="3200" dirty="0" err="1"/>
                        <a:t>đầu</a:t>
                      </a:r>
                      <a:r>
                        <a:rPr lang="en-US" sz="3200" dirty="0"/>
                        <a:t> 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723015590"/>
                  </a:ext>
                </a:extLst>
              </a:tr>
              <a:tr h="657504">
                <a:tc>
                  <a:txBody>
                    <a:bodyPr/>
                    <a:lstStyle/>
                    <a:p>
                      <a:r>
                        <a:rPr lang="en-US" sz="3200" dirty="0"/>
                        <a:t>blond (a)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b="0" i="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 /</a:t>
                      </a:r>
                      <a:r>
                        <a:rPr lang="en-US" sz="3200" b="0" i="0" kern="1200" dirty="0" err="1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blɑnd</a:t>
                      </a:r>
                      <a:r>
                        <a:rPr lang="en-US" sz="3200" b="0" i="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/</a:t>
                      </a:r>
                      <a:endParaRPr lang="en-US" sz="3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3200" dirty="0" err="1"/>
                        <a:t>vàng</a:t>
                      </a:r>
                      <a:r>
                        <a:rPr lang="en-US" sz="3200" dirty="0"/>
                        <a:t> hoe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221179163"/>
                  </a:ext>
                </a:extLst>
              </a:tr>
              <a:tr h="1211191">
                <a:tc>
                  <a:txBody>
                    <a:bodyPr/>
                    <a:lstStyle/>
                    <a:p>
                      <a:r>
                        <a:rPr lang="en-US" sz="3200" dirty="0"/>
                        <a:t>fair (a)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b="0" i="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/</a:t>
                      </a:r>
                      <a:r>
                        <a:rPr lang="en-US" sz="3200" b="0" i="0" kern="1200" dirty="0" err="1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feər</a:t>
                      </a:r>
                      <a:r>
                        <a:rPr lang="en-US" sz="3200" b="0" i="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/</a:t>
                      </a:r>
                      <a:endParaRPr lang="en-US" sz="3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3200" dirty="0" err="1"/>
                        <a:t>trắng</a:t>
                      </a:r>
                      <a:r>
                        <a:rPr lang="en-US" sz="3200" dirty="0"/>
                        <a:t> (da)/ </a:t>
                      </a:r>
                      <a:r>
                        <a:rPr lang="en-US" sz="3200" dirty="0" err="1"/>
                        <a:t>vàng</a:t>
                      </a:r>
                      <a:r>
                        <a:rPr lang="en-US" sz="3200" dirty="0"/>
                        <a:t> </a:t>
                      </a:r>
                      <a:r>
                        <a:rPr lang="en-US" sz="3200" dirty="0" err="1"/>
                        <a:t>nhạt</a:t>
                      </a:r>
                      <a:r>
                        <a:rPr lang="en-US" sz="3200" dirty="0"/>
                        <a:t> (</a:t>
                      </a:r>
                      <a:r>
                        <a:rPr lang="en-US" sz="3200" dirty="0" err="1"/>
                        <a:t>tóc</a:t>
                      </a:r>
                      <a:r>
                        <a:rPr lang="en-US" sz="3200" dirty="0"/>
                        <a:t>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96408255"/>
                  </a:ext>
                </a:extLst>
              </a:tr>
            </a:tbl>
          </a:graphicData>
        </a:graphic>
      </p:graphicFrame>
      <p:pic>
        <p:nvPicPr>
          <p:cNvPr id="6152" name="Picture 8" descr="Vocabulary Growth From 18 to 24 Months of Age in Children With and Without  Repaired Cleft Palate | Journal of Speech, Language, and Hearing Research">
            <a:extLst>
              <a:ext uri="{FF2B5EF4-FFF2-40B4-BE49-F238E27FC236}">
                <a16:creationId xmlns:a16="http://schemas.microsoft.com/office/drawing/2014/main" id="{3A40DF2C-60B8-4A45-9D11-38610878D2B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" y="1"/>
            <a:ext cx="3993932" cy="166063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67553284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wind"/>
      </p:transition>
    </mc:Choice>
    <mc:Fallback xmlns="">
      <p:transition spd="slow"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A788B368-5211-41A2-9FDF-AA3AAB806180}"/>
              </a:ext>
            </a:extLst>
          </p:cNvPr>
          <p:cNvSpPr txBox="1"/>
          <p:nvPr/>
        </p:nvSpPr>
        <p:spPr>
          <a:xfrm>
            <a:off x="1540565" y="447261"/>
            <a:ext cx="763325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b="1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SPEAK</a:t>
            </a:r>
          </a:p>
        </p:txBody>
      </p:sp>
      <p:pic>
        <p:nvPicPr>
          <p:cNvPr id="1026" name="Picture 2" descr="Tiếng Anh 8 và giải bài tập tiếng Anh lớp 8">
            <a:extLst>
              <a:ext uri="{FF2B5EF4-FFF2-40B4-BE49-F238E27FC236}">
                <a16:creationId xmlns:a16="http://schemas.microsoft.com/office/drawing/2014/main" id="{8A72EFCC-4042-489F-97D3-876CF85A9F7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2913" y="234029"/>
            <a:ext cx="2528888" cy="1719126"/>
          </a:xfrm>
          <a:prstGeom prst="rect">
            <a:avLst/>
          </a:prstGeom>
          <a:noFill/>
          <a:ln w="28575">
            <a:solidFill>
              <a:srgbClr val="00B05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EA8DC04B-E626-43F5-AC11-35ECE3DFC1D3}"/>
              </a:ext>
            </a:extLst>
          </p:cNvPr>
          <p:cNvSpPr txBox="1"/>
          <p:nvPr/>
        </p:nvSpPr>
        <p:spPr>
          <a:xfrm>
            <a:off x="2304539" y="2374076"/>
            <a:ext cx="7125212" cy="2785378"/>
          </a:xfrm>
          <a:prstGeom prst="rect">
            <a:avLst/>
          </a:prstGeom>
          <a:noFill/>
          <a:ln w="28575">
            <a:solidFill>
              <a:srgbClr val="00B050"/>
            </a:solidFill>
          </a:ln>
        </p:spPr>
        <p:txBody>
          <a:bodyPr wrap="square" rtlCol="0">
            <a:spAutoFit/>
          </a:bodyPr>
          <a:lstStyle/>
          <a:p>
            <a:pPr algn="just" latinLnBrk="0"/>
            <a:r>
              <a:rPr lang="en-US" sz="3500" b="1" i="0" dirty="0">
                <a:solidFill>
                  <a:srgbClr val="000000"/>
                </a:solidFill>
                <a:effectLst/>
                <a:latin typeface="OpenSansBold"/>
              </a:rPr>
              <a:t>Read the dialogue. </a:t>
            </a:r>
            <a:endParaRPr lang="en-US" sz="3500" b="0" i="0" dirty="0">
              <a:solidFill>
                <a:srgbClr val="000000"/>
              </a:solidFill>
              <a:effectLst/>
              <a:latin typeface="OpenSans"/>
            </a:endParaRPr>
          </a:p>
          <a:p>
            <a:pPr algn="just" latinLnBrk="0"/>
            <a:r>
              <a:rPr lang="en-US" sz="3500" b="1" i="0" dirty="0" err="1">
                <a:solidFill>
                  <a:srgbClr val="000000"/>
                </a:solidFill>
                <a:effectLst/>
                <a:latin typeface="OpenSansBold"/>
              </a:rPr>
              <a:t>Hoa</a:t>
            </a:r>
            <a:r>
              <a:rPr lang="en-US" sz="3500" b="1" i="0" dirty="0">
                <a:solidFill>
                  <a:srgbClr val="000000"/>
                </a:solidFill>
                <a:effectLst/>
                <a:latin typeface="OpenSansBold"/>
              </a:rPr>
              <a:t>:</a:t>
            </a:r>
            <a:r>
              <a:rPr lang="en-US" sz="3500" b="0" i="0" dirty="0">
                <a:solidFill>
                  <a:srgbClr val="000000"/>
                </a:solidFill>
                <a:effectLst/>
                <a:latin typeface="OpenSans"/>
              </a:rPr>
              <a:t> This person is short and thin.</a:t>
            </a:r>
          </a:p>
          <a:p>
            <a:pPr algn="just" latinLnBrk="0"/>
            <a:r>
              <a:rPr lang="en-US" sz="3500" b="0" i="0" dirty="0">
                <a:solidFill>
                  <a:srgbClr val="000000"/>
                </a:solidFill>
                <a:effectLst/>
                <a:latin typeface="OpenSans"/>
              </a:rPr>
              <a:t>         She has long blond hair.</a:t>
            </a:r>
          </a:p>
          <a:p>
            <a:pPr algn="just" latinLnBrk="0"/>
            <a:r>
              <a:rPr lang="en-US" sz="3500" b="1" i="0" dirty="0">
                <a:solidFill>
                  <a:srgbClr val="000000"/>
                </a:solidFill>
                <a:effectLst/>
                <a:latin typeface="OpenSansBold"/>
              </a:rPr>
              <a:t>Lan:</a:t>
            </a:r>
            <a:r>
              <a:rPr lang="en-US" sz="3500" b="0" i="0" dirty="0">
                <a:solidFill>
                  <a:srgbClr val="000000"/>
                </a:solidFill>
                <a:effectLst/>
                <a:latin typeface="OpenSans"/>
              </a:rPr>
              <a:t> Is this Mary?</a:t>
            </a:r>
            <a:endParaRPr lang="vi-VN" sz="3500" b="0" i="0" dirty="0">
              <a:solidFill>
                <a:srgbClr val="000000"/>
              </a:solidFill>
              <a:effectLst/>
              <a:latin typeface="OpenSans"/>
            </a:endParaRPr>
          </a:p>
          <a:p>
            <a:pPr algn="just" latinLnBrk="0"/>
            <a:r>
              <a:rPr lang="en-US" sz="3500" b="1" i="0" dirty="0" err="1">
                <a:solidFill>
                  <a:srgbClr val="000000"/>
                </a:solidFill>
                <a:effectLst/>
                <a:latin typeface="OpenSansBold"/>
              </a:rPr>
              <a:t>Hoa</a:t>
            </a:r>
            <a:r>
              <a:rPr lang="en-US" sz="3500" b="1" i="0" dirty="0">
                <a:solidFill>
                  <a:srgbClr val="000000"/>
                </a:solidFill>
                <a:effectLst/>
                <a:latin typeface="OpenSansBold"/>
              </a:rPr>
              <a:t>:</a:t>
            </a:r>
            <a:r>
              <a:rPr lang="en-US" sz="3500" b="0" i="0" dirty="0">
                <a:solidFill>
                  <a:srgbClr val="000000"/>
                </a:solidFill>
                <a:effectLst/>
                <a:latin typeface="OpenSans"/>
              </a:rPr>
              <a:t> Yes.</a:t>
            </a:r>
          </a:p>
        </p:txBody>
      </p:sp>
      <p:pic>
        <p:nvPicPr>
          <p:cNvPr id="5" name="Picture 4" descr="https://img.loigiaihay.com/picture/2018/0131/30-sbtta-8m_1.jpg"/>
          <p:cNvPicPr/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1901"/>
          <a:stretch/>
        </p:blipFill>
        <p:spPr bwMode="auto">
          <a:xfrm>
            <a:off x="9786938" y="2504702"/>
            <a:ext cx="1407796" cy="25241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299744401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drap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7E14D18E-4C54-4538-A790-24D05027BA3E}"/>
              </a:ext>
            </a:extLst>
          </p:cNvPr>
          <p:cNvSpPr txBox="1"/>
          <p:nvPr/>
        </p:nvSpPr>
        <p:spPr>
          <a:xfrm>
            <a:off x="465960" y="183931"/>
            <a:ext cx="1126008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>
                <a:solidFill>
                  <a:srgbClr val="C00000"/>
                </a:solidFill>
              </a:rPr>
              <a:t>Now take turns to make similar dialogues. Use the adjectives in the table</a:t>
            </a:r>
          </a:p>
        </p:txBody>
      </p:sp>
      <p:graphicFrame>
        <p:nvGraphicFramePr>
          <p:cNvPr id="6" name="Table 6">
            <a:extLst>
              <a:ext uri="{FF2B5EF4-FFF2-40B4-BE49-F238E27FC236}">
                <a16:creationId xmlns:a16="http://schemas.microsoft.com/office/drawing/2014/main" id="{DF40FE4A-C664-4F26-920E-D0212C66F266}"/>
              </a:ext>
            </a:extLst>
          </p:cNvPr>
          <p:cNvGraphicFramePr>
            <a:graphicFrameLocks noGrp="1"/>
          </p:cNvGraphicFramePr>
          <p:nvPr/>
        </p:nvGraphicFramePr>
        <p:xfrm>
          <a:off x="571062" y="1065917"/>
          <a:ext cx="2540000" cy="1889760"/>
        </p:xfrm>
        <a:graphic>
          <a:graphicData uri="http://schemas.openxmlformats.org/drawingml/2006/table">
            <a:tbl>
              <a:tblPr firstRow="1" bandRow="1">
                <a:tableStyleId>{93296810-A885-4BE3-A3E7-6D5BEEA58F35}</a:tableStyleId>
              </a:tblPr>
              <a:tblGrid>
                <a:gridCol w="1270000">
                  <a:extLst>
                    <a:ext uri="{9D8B030D-6E8A-4147-A177-3AD203B41FA5}">
                      <a16:colId xmlns:a16="http://schemas.microsoft.com/office/drawing/2014/main" val="3972975845"/>
                    </a:ext>
                  </a:extLst>
                </a:gridCol>
                <a:gridCol w="1270000">
                  <a:extLst>
                    <a:ext uri="{9D8B030D-6E8A-4147-A177-3AD203B41FA5}">
                      <a16:colId xmlns:a16="http://schemas.microsoft.com/office/drawing/2014/main" val="1808353977"/>
                    </a:ext>
                  </a:extLst>
                </a:gridCol>
              </a:tblGrid>
              <a:tr h="444209">
                <a:tc gridSpan="2">
                  <a:txBody>
                    <a:bodyPr/>
                    <a:lstStyle/>
                    <a:p>
                      <a:pPr algn="ctr"/>
                      <a:r>
                        <a:rPr lang="en-US" sz="2800" dirty="0">
                          <a:latin typeface="Berlin Sans FB Demi" panose="020E0802020502020306" pitchFamily="34" charset="0"/>
                        </a:rPr>
                        <a:t>BUILD</a:t>
                      </a:r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561073725"/>
                  </a:ext>
                </a:extLst>
              </a:tr>
              <a:tr h="444209">
                <a:tc>
                  <a:txBody>
                    <a:bodyPr/>
                    <a:lstStyle/>
                    <a:p>
                      <a:r>
                        <a:rPr lang="en-US" sz="2800" dirty="0"/>
                        <a:t>tall</a:t>
                      </a:r>
                    </a:p>
                    <a:p>
                      <a:r>
                        <a:rPr lang="en-US" sz="2800" dirty="0"/>
                        <a:t>short</a:t>
                      </a:r>
                    </a:p>
                    <a:p>
                      <a:r>
                        <a:rPr lang="en-US" sz="2800" dirty="0"/>
                        <a:t>fat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800" dirty="0"/>
                        <a:t>slim</a:t>
                      </a:r>
                    </a:p>
                    <a:p>
                      <a:r>
                        <a:rPr lang="en-US" sz="2800" dirty="0"/>
                        <a:t>thin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229920783"/>
                  </a:ext>
                </a:extLst>
              </a:tr>
            </a:tbl>
          </a:graphicData>
        </a:graphic>
      </p:graphicFrame>
      <p:graphicFrame>
        <p:nvGraphicFramePr>
          <p:cNvPr id="7" name="Table 7">
            <a:extLst>
              <a:ext uri="{FF2B5EF4-FFF2-40B4-BE49-F238E27FC236}">
                <a16:creationId xmlns:a16="http://schemas.microsoft.com/office/drawing/2014/main" id="{06BA0661-B598-4232-BADE-B1B9CD60078A}"/>
              </a:ext>
            </a:extLst>
          </p:cNvPr>
          <p:cNvGraphicFramePr>
            <a:graphicFrameLocks noGrp="1"/>
          </p:cNvGraphicFramePr>
          <p:nvPr/>
        </p:nvGraphicFramePr>
        <p:xfrm>
          <a:off x="3598041" y="1060956"/>
          <a:ext cx="8127999" cy="1889760"/>
        </p:xfrm>
        <a:graphic>
          <a:graphicData uri="http://schemas.openxmlformats.org/drawingml/2006/table">
            <a:tbl>
              <a:tblPr firstRow="1" bandRow="1">
                <a:tableStyleId>{93296810-A885-4BE3-A3E7-6D5BEEA58F35}</a:tableStyleId>
              </a:tblPr>
              <a:tblGrid>
                <a:gridCol w="2709333">
                  <a:extLst>
                    <a:ext uri="{9D8B030D-6E8A-4147-A177-3AD203B41FA5}">
                      <a16:colId xmlns:a16="http://schemas.microsoft.com/office/drawing/2014/main" val="3038012359"/>
                    </a:ext>
                  </a:extLst>
                </a:gridCol>
                <a:gridCol w="2709333">
                  <a:extLst>
                    <a:ext uri="{9D8B030D-6E8A-4147-A177-3AD203B41FA5}">
                      <a16:colId xmlns:a16="http://schemas.microsoft.com/office/drawing/2014/main" val="4180569502"/>
                    </a:ext>
                  </a:extLst>
                </a:gridCol>
                <a:gridCol w="2709333">
                  <a:extLst>
                    <a:ext uri="{9D8B030D-6E8A-4147-A177-3AD203B41FA5}">
                      <a16:colId xmlns:a16="http://schemas.microsoft.com/office/drawing/2014/main" val="1668546224"/>
                    </a:ext>
                  </a:extLst>
                </a:gridCol>
              </a:tblGrid>
              <a:tr h="370840">
                <a:tc gridSpan="3">
                  <a:txBody>
                    <a:bodyPr/>
                    <a:lstStyle/>
                    <a:p>
                      <a:pPr algn="ctr"/>
                      <a:r>
                        <a:rPr lang="en-US" sz="2800" dirty="0">
                          <a:latin typeface="Berlin Sans FB Demi" panose="020E0802020502020306" pitchFamily="34" charset="0"/>
                        </a:rPr>
                        <a:t>HAIR</a:t>
                      </a:r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48218020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sz="2800" dirty="0"/>
                        <a:t>long</a:t>
                      </a:r>
                    </a:p>
                    <a:p>
                      <a:r>
                        <a:rPr lang="en-US" sz="2800" dirty="0"/>
                        <a:t>short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800" dirty="0"/>
                        <a:t>straight</a:t>
                      </a:r>
                    </a:p>
                    <a:p>
                      <a:r>
                        <a:rPr lang="en-US" sz="2800" dirty="0"/>
                        <a:t>curly</a:t>
                      </a:r>
                    </a:p>
                    <a:p>
                      <a:r>
                        <a:rPr lang="en-US" sz="2800" dirty="0"/>
                        <a:t>short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800" dirty="0"/>
                        <a:t>black/dark</a:t>
                      </a:r>
                    </a:p>
                    <a:p>
                      <a:r>
                        <a:rPr lang="en-US" sz="2800" dirty="0"/>
                        <a:t>blond/fair</a:t>
                      </a:r>
                    </a:p>
                    <a:p>
                      <a:r>
                        <a:rPr lang="en-US" sz="2800" dirty="0"/>
                        <a:t>brown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652203852"/>
                  </a:ext>
                </a:extLst>
              </a:tr>
            </a:tbl>
          </a:graphicData>
        </a:graphic>
      </p:graphicFrame>
      <p:pic>
        <p:nvPicPr>
          <p:cNvPr id="8" name="Picture 7" descr="https://img.loigiaihay.com/picture/2018/0131/29-sbtta-8m_2.jpg"/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4828"/>
          <a:stretch/>
        </p:blipFill>
        <p:spPr bwMode="auto">
          <a:xfrm>
            <a:off x="648840" y="3577588"/>
            <a:ext cx="4831080" cy="2524125"/>
          </a:xfrm>
          <a:prstGeom prst="rect">
            <a:avLst/>
          </a:prstGeom>
          <a:noFill/>
          <a:ln w="28575">
            <a:solidFill>
              <a:srgbClr val="00B050"/>
            </a:solidFill>
          </a:ln>
        </p:spPr>
      </p:pic>
      <p:pic>
        <p:nvPicPr>
          <p:cNvPr id="9" name="Picture 8" descr="https://img.loigiaihay.com/picture/2018/0131/30-sbtta-8m_1.jpg"/>
          <p:cNvPicPr/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13171" y="3577588"/>
            <a:ext cx="5010150" cy="2524125"/>
          </a:xfrm>
          <a:prstGeom prst="rect">
            <a:avLst/>
          </a:prstGeom>
          <a:noFill/>
          <a:ln w="28575">
            <a:solidFill>
              <a:srgbClr val="00B050"/>
            </a:solidFill>
          </a:ln>
        </p:spPr>
      </p:pic>
    </p:spTree>
    <p:extLst>
      <p:ext uri="{BB962C8B-B14F-4D97-AF65-F5344CB8AC3E}">
        <p14:creationId xmlns:p14="http://schemas.microsoft.com/office/powerpoint/2010/main" val="238005670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fallOver"/>
      </p:transition>
    </mc:Choice>
    <mc:Fallback xmlns="">
      <p:transition spd="slow">
        <p:fade/>
      </p:transition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https://img.loigiaihay.com/picture/2018/0131/29-sbtta-8m_2.jpg"/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3722" t="24828" b="9813"/>
          <a:stretch/>
        </p:blipFill>
        <p:spPr bwMode="auto">
          <a:xfrm>
            <a:off x="1317866" y="4521551"/>
            <a:ext cx="1569719" cy="2093573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AC3194A4-EB5E-4E58-9932-698BC45E9D1B}"/>
              </a:ext>
            </a:extLst>
          </p:cNvPr>
          <p:cNvSpPr txBox="1"/>
          <p:nvPr/>
        </p:nvSpPr>
        <p:spPr>
          <a:xfrm>
            <a:off x="2973376" y="503999"/>
            <a:ext cx="6140143" cy="1815882"/>
          </a:xfrm>
          <a:prstGeom prst="rect">
            <a:avLst/>
          </a:prstGeom>
          <a:noFill/>
          <a:ln w="28575">
            <a:solidFill>
              <a:srgbClr val="00B050"/>
            </a:solidFill>
          </a:ln>
        </p:spPr>
        <p:txBody>
          <a:bodyPr wrap="square" rtlCol="0">
            <a:spAutoFit/>
          </a:bodyPr>
          <a:lstStyle/>
          <a:p>
            <a:pPr algn="just"/>
            <a:r>
              <a:rPr lang="en-US" sz="2800" b="1" i="0" dirty="0">
                <a:solidFill>
                  <a:srgbClr val="0070C0"/>
                </a:solidFill>
                <a:effectLst/>
              </a:rPr>
              <a:t>A</a:t>
            </a:r>
            <a:r>
              <a:rPr lang="en-US" sz="2800" i="0" dirty="0">
                <a:solidFill>
                  <a:srgbClr val="0070C0"/>
                </a:solidFill>
                <a:effectLst/>
              </a:rPr>
              <a:t>: </a:t>
            </a:r>
            <a:r>
              <a:rPr lang="en-US" sz="2800" b="1" i="0" dirty="0">
                <a:solidFill>
                  <a:srgbClr val="0070C0"/>
                </a:solidFill>
                <a:effectLst/>
              </a:rPr>
              <a:t>This person is tall and thin. He has short black hair.</a:t>
            </a:r>
          </a:p>
          <a:p>
            <a:pPr algn="just"/>
            <a:r>
              <a:rPr lang="en-US" sz="2800" b="1" i="0" dirty="0">
                <a:solidFill>
                  <a:srgbClr val="009900"/>
                </a:solidFill>
                <a:effectLst/>
              </a:rPr>
              <a:t>B: Is this Van?</a:t>
            </a:r>
            <a:endParaRPr lang="vi-VN" sz="2800" b="1" i="0" dirty="0">
              <a:solidFill>
                <a:srgbClr val="009900"/>
              </a:solidFill>
              <a:effectLst/>
            </a:endParaRPr>
          </a:p>
          <a:p>
            <a:pPr algn="just"/>
            <a:endParaRPr lang="vi-VN" sz="2800" b="1" i="0" dirty="0">
              <a:solidFill>
                <a:srgbClr val="0070C0"/>
              </a:solidFill>
              <a:effectLst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DBDFBBE0-45BC-423C-8803-FC8D58127606}"/>
              </a:ext>
            </a:extLst>
          </p:cNvPr>
          <p:cNvSpPr txBox="1"/>
          <p:nvPr/>
        </p:nvSpPr>
        <p:spPr>
          <a:xfrm>
            <a:off x="2973375" y="4799242"/>
            <a:ext cx="6140143" cy="1815882"/>
          </a:xfrm>
          <a:prstGeom prst="rect">
            <a:avLst/>
          </a:prstGeom>
          <a:noFill/>
          <a:ln w="28575">
            <a:solidFill>
              <a:srgbClr val="00B050"/>
            </a:solidFill>
          </a:ln>
        </p:spPr>
        <p:txBody>
          <a:bodyPr wrap="square" rtlCol="0">
            <a:spAutoFit/>
          </a:bodyPr>
          <a:lstStyle/>
          <a:p>
            <a:pPr algn="just"/>
            <a:r>
              <a:rPr lang="en-US" sz="2800" b="1" dirty="0">
                <a:solidFill>
                  <a:srgbClr val="0070C0"/>
                </a:solidFill>
              </a:rPr>
              <a:t>A: This person is tall and slim. She has long dark hair.</a:t>
            </a:r>
          </a:p>
          <a:p>
            <a:pPr algn="just"/>
            <a:r>
              <a:rPr lang="en-US" sz="2800" b="1" dirty="0">
                <a:solidFill>
                  <a:srgbClr val="00B050"/>
                </a:solidFill>
              </a:rPr>
              <a:t>B: Is this Miss Lien?</a:t>
            </a:r>
            <a:endParaRPr lang="vi-VN" sz="2800" b="1" dirty="0">
              <a:solidFill>
                <a:srgbClr val="00B050"/>
              </a:solidFill>
            </a:endParaRPr>
          </a:p>
          <a:p>
            <a:pPr algn="just"/>
            <a:endParaRPr lang="vi-VN" sz="2800" b="1" dirty="0">
              <a:solidFill>
                <a:srgbClr val="00B050"/>
              </a:solidFill>
            </a:endParaRPr>
          </a:p>
        </p:txBody>
      </p:sp>
      <p:pic>
        <p:nvPicPr>
          <p:cNvPr id="11" name="Picture 10" descr="https://img.loigiaihay.com/picture/2018/0131/29-sbtta-8m_2.jpg"/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4827" r="67508" b="8412"/>
          <a:stretch/>
        </p:blipFill>
        <p:spPr bwMode="auto">
          <a:xfrm>
            <a:off x="410528" y="127234"/>
            <a:ext cx="1569719" cy="2544529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</p:pic>
      <p:sp>
        <p:nvSpPr>
          <p:cNvPr id="2" name="Rectangle 1"/>
          <p:cNvSpPr/>
          <p:nvPr/>
        </p:nvSpPr>
        <p:spPr>
          <a:xfrm>
            <a:off x="2995446" y="2657886"/>
            <a:ext cx="6096000" cy="1815882"/>
          </a:xfrm>
          <a:prstGeom prst="rect">
            <a:avLst/>
          </a:prstGeom>
          <a:noFill/>
          <a:ln w="28575">
            <a:solidFill>
              <a:srgbClr val="00B050"/>
            </a:solidFill>
          </a:ln>
        </p:spPr>
        <p:txBody>
          <a:bodyPr wrap="square" rtlCol="0">
            <a:spAutoFit/>
          </a:bodyPr>
          <a:lstStyle/>
          <a:p>
            <a:pPr algn="just"/>
            <a:r>
              <a:rPr lang="en-US" sz="2800" b="1" dirty="0">
                <a:solidFill>
                  <a:srgbClr val="0070C0"/>
                </a:solidFill>
              </a:rPr>
              <a:t>A: This person is short and fat. He is bald.</a:t>
            </a:r>
          </a:p>
          <a:p>
            <a:pPr algn="just"/>
            <a:r>
              <a:rPr lang="en-US" sz="2800" b="1" dirty="0">
                <a:solidFill>
                  <a:srgbClr val="00B050"/>
                </a:solidFill>
              </a:rPr>
              <a:t>B: Is this Mr. Lai?</a:t>
            </a:r>
            <a:endParaRPr lang="vi-VN" sz="2800" b="1" dirty="0">
              <a:solidFill>
                <a:srgbClr val="00B050"/>
              </a:solidFill>
            </a:endParaRPr>
          </a:p>
          <a:p>
            <a:pPr algn="just"/>
            <a:endParaRPr lang="en-US" sz="2800" b="1" dirty="0">
              <a:solidFill>
                <a:srgbClr val="0070C0"/>
              </a:solidFill>
            </a:endParaRPr>
          </a:p>
        </p:txBody>
      </p:sp>
      <p:pic>
        <p:nvPicPr>
          <p:cNvPr id="12" name="Picture 11" descr="https://img.loigiaihay.com/picture/2018/0131/29-sbtta-8m_2.jpg"/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113" t="24828" r="31215" b="8964"/>
          <a:stretch/>
        </p:blipFill>
        <p:spPr bwMode="auto">
          <a:xfrm>
            <a:off x="9923763" y="2134551"/>
            <a:ext cx="1771650" cy="2223137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</p:pic>
      <p:sp>
        <p:nvSpPr>
          <p:cNvPr id="3" name="TextBox 2"/>
          <p:cNvSpPr txBox="1"/>
          <p:nvPr/>
        </p:nvSpPr>
        <p:spPr>
          <a:xfrm>
            <a:off x="1771650" y="1743075"/>
            <a:ext cx="97155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vi-VN" sz="2800" b="1" dirty="0">
                <a:solidFill>
                  <a:srgbClr val="00B050"/>
                </a:solidFill>
              </a:rPr>
              <a:t>Vân</a:t>
            </a:r>
            <a:endParaRPr lang="en-US" sz="2800" b="1" dirty="0">
              <a:solidFill>
                <a:srgbClr val="00B050"/>
              </a:solidFill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410528" y="127234"/>
            <a:ext cx="461175" cy="52322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vi-VN" sz="2800" b="1" dirty="0">
                <a:solidFill>
                  <a:srgbClr val="00B050"/>
                </a:solidFill>
              </a:rPr>
              <a:t>a</a:t>
            </a:r>
            <a:endParaRPr lang="en-US" sz="2800" b="1" dirty="0">
              <a:solidFill>
                <a:srgbClr val="00B050"/>
              </a:solidFill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9895353" y="2134551"/>
            <a:ext cx="461175" cy="52322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vi-VN" sz="2800" b="1" dirty="0">
                <a:solidFill>
                  <a:srgbClr val="00B050"/>
                </a:solidFill>
              </a:rPr>
              <a:t>b</a:t>
            </a:r>
            <a:endParaRPr lang="en-US" sz="2800" b="1" dirty="0">
              <a:solidFill>
                <a:srgbClr val="00B050"/>
              </a:solidFill>
            </a:endParaRPr>
          </a:p>
        </p:txBody>
      </p:sp>
      <p:sp>
        <p:nvSpPr>
          <p:cNvPr id="13" name="TextBox 12"/>
          <p:cNvSpPr txBox="1"/>
          <p:nvPr/>
        </p:nvSpPr>
        <p:spPr>
          <a:xfrm>
            <a:off x="1541062" y="4473768"/>
            <a:ext cx="461175" cy="52322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vi-VN" sz="2800" b="1" dirty="0">
                <a:solidFill>
                  <a:srgbClr val="00B050"/>
                </a:solidFill>
              </a:rPr>
              <a:t>c</a:t>
            </a:r>
            <a:endParaRPr lang="en-US" sz="2800" b="1" dirty="0">
              <a:solidFill>
                <a:srgbClr val="00B050"/>
              </a:solidFill>
            </a:endParaRPr>
          </a:p>
        </p:txBody>
      </p:sp>
      <p:sp>
        <p:nvSpPr>
          <p:cNvPr id="14" name="TextBox 13"/>
          <p:cNvSpPr txBox="1"/>
          <p:nvPr/>
        </p:nvSpPr>
        <p:spPr>
          <a:xfrm>
            <a:off x="10106645" y="4422816"/>
            <a:ext cx="158876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vi-VN" sz="2800" b="1" dirty="0">
                <a:solidFill>
                  <a:srgbClr val="00B050"/>
                </a:solidFill>
              </a:rPr>
              <a:t>Mr. Lai</a:t>
            </a:r>
            <a:endParaRPr lang="en-US" sz="2800" b="1" dirty="0">
              <a:solidFill>
                <a:srgbClr val="00B050"/>
              </a:solidFill>
            </a:endParaRPr>
          </a:p>
        </p:txBody>
      </p:sp>
      <p:sp>
        <p:nvSpPr>
          <p:cNvPr id="15" name="TextBox 14"/>
          <p:cNvSpPr txBox="1"/>
          <p:nvPr/>
        </p:nvSpPr>
        <p:spPr>
          <a:xfrm>
            <a:off x="322916" y="6091904"/>
            <a:ext cx="190411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vi-VN" sz="2800" b="1" dirty="0">
                <a:solidFill>
                  <a:srgbClr val="00B050"/>
                </a:solidFill>
              </a:rPr>
              <a:t>Miss Liên</a:t>
            </a:r>
            <a:endParaRPr lang="en-US" sz="2800" b="1" dirty="0">
              <a:solidFill>
                <a:srgbClr val="00B050"/>
              </a:solidFill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2944522" y="1809192"/>
            <a:ext cx="1161023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just"/>
            <a:r>
              <a:rPr lang="en-US" sz="2800" b="1" dirty="0">
                <a:solidFill>
                  <a:srgbClr val="0070C0"/>
                </a:solidFill>
              </a:rPr>
              <a:t>A: Yes.</a:t>
            </a:r>
          </a:p>
        </p:txBody>
      </p:sp>
      <p:sp>
        <p:nvSpPr>
          <p:cNvPr id="16" name="Rectangle 15"/>
          <p:cNvSpPr/>
          <p:nvPr/>
        </p:nvSpPr>
        <p:spPr>
          <a:xfrm>
            <a:off x="2973375" y="3961181"/>
            <a:ext cx="1161023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just"/>
            <a:r>
              <a:rPr lang="en-US" sz="2800" b="1" dirty="0">
                <a:solidFill>
                  <a:srgbClr val="0070C0"/>
                </a:solidFill>
              </a:rPr>
              <a:t>A: Yes.</a:t>
            </a:r>
          </a:p>
        </p:txBody>
      </p:sp>
      <p:sp>
        <p:nvSpPr>
          <p:cNvPr id="17" name="Rectangle 16"/>
          <p:cNvSpPr/>
          <p:nvPr/>
        </p:nvSpPr>
        <p:spPr>
          <a:xfrm>
            <a:off x="2995446" y="6167776"/>
            <a:ext cx="1161023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just"/>
            <a:r>
              <a:rPr lang="en-US" sz="2800" b="1" dirty="0">
                <a:solidFill>
                  <a:srgbClr val="0070C0"/>
                </a:solidFill>
              </a:rPr>
              <a:t>A: Yes.</a:t>
            </a:r>
          </a:p>
        </p:txBody>
      </p:sp>
    </p:spTree>
    <p:extLst>
      <p:ext uri="{BB962C8B-B14F-4D97-AF65-F5344CB8AC3E}">
        <p14:creationId xmlns:p14="http://schemas.microsoft.com/office/powerpoint/2010/main" val="3078941615"/>
      </p:ext>
    </p:extLst>
  </p:cSld>
  <p:clrMapOvr>
    <a:masterClrMapping/>
  </p:clrMapOvr>
  <p:transition spd="slow">
    <p:randomBar dir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8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9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>
                      <p:stCondLst>
                        <p:cond delay="indefinite"/>
                      </p:stCondLst>
                      <p:childTnLst>
                        <p:par>
                          <p:cTn id="41" fill="hold">
                            <p:stCondLst>
                              <p:cond delay="0"/>
                            </p:stCondLst>
                            <p:childTnLst>
                              <p:par>
                                <p:cTn id="42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4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  <p:bldP spid="9" grpId="0" animBg="1"/>
      <p:bldP spid="2" grpId="0" animBg="1"/>
      <p:bldP spid="3" grpId="0"/>
      <p:bldP spid="14" grpId="0"/>
      <p:bldP spid="15" grpId="0"/>
      <p:bldP spid="5" grpId="0"/>
      <p:bldP spid="16" grpId="0"/>
      <p:bldP spid="17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https://img.loigiaihay.com/picture/2018/0131/30-sbtta-8m_1.jpg"/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70875" b="11823"/>
          <a:stretch/>
        </p:blipFill>
        <p:spPr bwMode="auto">
          <a:xfrm>
            <a:off x="10221276" y="285311"/>
            <a:ext cx="1407796" cy="1918110"/>
          </a:xfrm>
          <a:prstGeom prst="rect">
            <a:avLst/>
          </a:prstGeom>
          <a:noFill/>
          <a:ln>
            <a:noFill/>
          </a:ln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0BF28549-3EB1-4B96-844D-F778305E3265}"/>
              </a:ext>
            </a:extLst>
          </p:cNvPr>
          <p:cNvSpPr txBox="1"/>
          <p:nvPr/>
        </p:nvSpPr>
        <p:spPr>
          <a:xfrm>
            <a:off x="2428875" y="422574"/>
            <a:ext cx="7300912" cy="1815882"/>
          </a:xfrm>
          <a:prstGeom prst="rect">
            <a:avLst/>
          </a:prstGeom>
          <a:noFill/>
          <a:ln w="28575">
            <a:solidFill>
              <a:srgbClr val="00B050"/>
            </a:solidFill>
          </a:ln>
        </p:spPr>
        <p:txBody>
          <a:bodyPr wrap="square" rtlCol="0">
            <a:spAutoFit/>
          </a:bodyPr>
          <a:lstStyle/>
          <a:p>
            <a:pPr algn="just"/>
            <a:r>
              <a:rPr lang="en-US" sz="2800" b="1" i="0" dirty="0">
                <a:solidFill>
                  <a:srgbClr val="0070C0"/>
                </a:solidFill>
                <a:effectLst/>
                <a:latin typeface=".VnArial Narrow" panose="020B7200000000000000" pitchFamily="34" charset="0"/>
              </a:rPr>
              <a:t>A: </a:t>
            </a:r>
            <a:r>
              <a:rPr lang="en-US" sz="2800" b="1" dirty="0">
                <a:solidFill>
                  <a:srgbClr val="0070C0"/>
                </a:solidFill>
              </a:rPr>
              <a:t>This person is tall and slim. She has curly blond hair.</a:t>
            </a:r>
          </a:p>
          <a:p>
            <a:pPr algn="just"/>
            <a:r>
              <a:rPr lang="en-US" sz="2800" b="1" dirty="0">
                <a:solidFill>
                  <a:srgbClr val="00B050"/>
                </a:solidFill>
              </a:rPr>
              <a:t>B: Is this Ann?</a:t>
            </a:r>
            <a:endParaRPr lang="vi-VN" sz="2800" b="1" dirty="0">
              <a:solidFill>
                <a:srgbClr val="00B050"/>
              </a:solidFill>
            </a:endParaRPr>
          </a:p>
          <a:p>
            <a:pPr algn="just"/>
            <a:endParaRPr lang="vi-VN" sz="2800" b="1" dirty="0">
              <a:solidFill>
                <a:srgbClr val="0070C0"/>
              </a:solidFill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2428875" y="2592496"/>
            <a:ext cx="7300913" cy="1815882"/>
          </a:xfrm>
          <a:prstGeom prst="rect">
            <a:avLst/>
          </a:prstGeom>
          <a:noFill/>
          <a:ln w="28575">
            <a:solidFill>
              <a:srgbClr val="00B050"/>
            </a:solidFill>
          </a:ln>
        </p:spPr>
        <p:txBody>
          <a:bodyPr wrap="square" rtlCol="0">
            <a:spAutoFit/>
          </a:bodyPr>
          <a:lstStyle/>
          <a:p>
            <a:pPr algn="just"/>
            <a:r>
              <a:rPr lang="en-US" sz="2800" b="1" dirty="0">
                <a:solidFill>
                  <a:srgbClr val="0070C0"/>
                </a:solidFill>
              </a:rPr>
              <a:t>A: This person is tall and thin. He has short dark hair.</a:t>
            </a:r>
          </a:p>
          <a:p>
            <a:pPr algn="just"/>
            <a:r>
              <a:rPr lang="en-US" sz="2800" b="1" dirty="0">
                <a:solidFill>
                  <a:srgbClr val="00B050"/>
                </a:solidFill>
              </a:rPr>
              <a:t>B: Is this Mr. </a:t>
            </a:r>
            <a:r>
              <a:rPr lang="en-US" sz="2800" b="1" dirty="0" err="1">
                <a:solidFill>
                  <a:srgbClr val="00B050"/>
                </a:solidFill>
              </a:rPr>
              <a:t>Khoi</a:t>
            </a:r>
            <a:r>
              <a:rPr lang="en-US" sz="2800" b="1" dirty="0">
                <a:solidFill>
                  <a:srgbClr val="00B050"/>
                </a:solidFill>
              </a:rPr>
              <a:t>?</a:t>
            </a:r>
            <a:endParaRPr lang="vi-VN" sz="2800" b="1" dirty="0">
              <a:solidFill>
                <a:srgbClr val="00B050"/>
              </a:solidFill>
            </a:endParaRPr>
          </a:p>
          <a:p>
            <a:pPr algn="just"/>
            <a:endParaRPr lang="en-US" sz="2800" b="1" dirty="0">
              <a:solidFill>
                <a:srgbClr val="0070C0"/>
              </a:solidFill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3"/>
          <a:srcRect l="33559" r="27667" b="9243"/>
          <a:stretch/>
        </p:blipFill>
        <p:spPr>
          <a:xfrm>
            <a:off x="-176525" y="2238456"/>
            <a:ext cx="1943100" cy="2290682"/>
          </a:xfrm>
          <a:prstGeom prst="rect">
            <a:avLst/>
          </a:prstGeom>
        </p:spPr>
      </p:pic>
      <p:sp>
        <p:nvSpPr>
          <p:cNvPr id="8" name="Rectangle 7"/>
          <p:cNvSpPr/>
          <p:nvPr/>
        </p:nvSpPr>
        <p:spPr>
          <a:xfrm>
            <a:off x="2428875" y="4762418"/>
            <a:ext cx="7300912" cy="1815882"/>
          </a:xfrm>
          <a:prstGeom prst="rect">
            <a:avLst/>
          </a:prstGeom>
          <a:noFill/>
          <a:ln w="28575">
            <a:solidFill>
              <a:srgbClr val="00B050"/>
            </a:solidFill>
          </a:ln>
        </p:spPr>
        <p:txBody>
          <a:bodyPr wrap="square" rtlCol="0">
            <a:spAutoFit/>
          </a:bodyPr>
          <a:lstStyle/>
          <a:p>
            <a:pPr algn="just"/>
            <a:r>
              <a:rPr lang="en-US" sz="2800" b="1" dirty="0">
                <a:solidFill>
                  <a:srgbClr val="0070C0"/>
                </a:solidFill>
              </a:rPr>
              <a:t>A: This person is tall and slim. She has long fair hair.</a:t>
            </a:r>
          </a:p>
          <a:p>
            <a:pPr algn="just"/>
            <a:r>
              <a:rPr lang="en-US" sz="2800" b="1" dirty="0">
                <a:solidFill>
                  <a:srgbClr val="00B050"/>
                </a:solidFill>
              </a:rPr>
              <a:t>B: Is this Mary?</a:t>
            </a:r>
            <a:endParaRPr lang="vi-VN" sz="2800" b="1" dirty="0">
              <a:solidFill>
                <a:srgbClr val="00B050"/>
              </a:solidFill>
            </a:endParaRPr>
          </a:p>
          <a:p>
            <a:pPr algn="just"/>
            <a:endParaRPr lang="en-US" sz="2800" b="1" dirty="0">
              <a:solidFill>
                <a:srgbClr val="0070C0"/>
              </a:solidFill>
            </a:endParaRPr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 rotWithShape="1">
          <a:blip r:embed="rId3"/>
          <a:srcRect l="74329" b="13083"/>
          <a:stretch/>
        </p:blipFill>
        <p:spPr>
          <a:xfrm>
            <a:off x="10366929" y="4384549"/>
            <a:ext cx="1286473" cy="2193751"/>
          </a:xfrm>
          <a:prstGeom prst="rect">
            <a:avLst/>
          </a:prstGeom>
        </p:spPr>
      </p:pic>
      <p:sp>
        <p:nvSpPr>
          <p:cNvPr id="10" name="TextBox 9"/>
          <p:cNvSpPr txBox="1"/>
          <p:nvPr/>
        </p:nvSpPr>
        <p:spPr>
          <a:xfrm>
            <a:off x="10165080" y="310740"/>
            <a:ext cx="461175" cy="52322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vi-VN" sz="2800" b="1" dirty="0">
                <a:solidFill>
                  <a:srgbClr val="00B050"/>
                </a:solidFill>
              </a:rPr>
              <a:t>d</a:t>
            </a:r>
            <a:endParaRPr lang="en-US" sz="2800" b="1" dirty="0">
              <a:solidFill>
                <a:srgbClr val="00B050"/>
              </a:solidFill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0" y="2224416"/>
            <a:ext cx="461175" cy="52322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vi-VN" sz="2800" b="1" dirty="0">
                <a:solidFill>
                  <a:srgbClr val="00B050"/>
                </a:solidFill>
              </a:rPr>
              <a:t>e</a:t>
            </a:r>
            <a:endParaRPr lang="en-US" sz="2800" b="1" dirty="0">
              <a:solidFill>
                <a:srgbClr val="00B050"/>
              </a:solidFill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10486498" y="4441296"/>
            <a:ext cx="461175" cy="52322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vi-VN" sz="2800" b="1" dirty="0">
                <a:solidFill>
                  <a:srgbClr val="00B050"/>
                </a:solidFill>
              </a:rPr>
              <a:t>f</a:t>
            </a:r>
            <a:endParaRPr lang="en-US" sz="2800" b="1" dirty="0">
              <a:solidFill>
                <a:srgbClr val="00B050"/>
              </a:solidFill>
            </a:endParaRPr>
          </a:p>
        </p:txBody>
      </p:sp>
      <p:sp>
        <p:nvSpPr>
          <p:cNvPr id="2" name="Rectangle 1"/>
          <p:cNvSpPr/>
          <p:nvPr/>
        </p:nvSpPr>
        <p:spPr>
          <a:xfrm>
            <a:off x="2428875" y="1715236"/>
            <a:ext cx="1161023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just"/>
            <a:r>
              <a:rPr lang="en-US" sz="2800" b="1" dirty="0">
                <a:solidFill>
                  <a:srgbClr val="0070C0"/>
                </a:solidFill>
              </a:rPr>
              <a:t>A: Yes.</a:t>
            </a:r>
          </a:p>
        </p:txBody>
      </p:sp>
      <p:sp>
        <p:nvSpPr>
          <p:cNvPr id="3" name="Rectangle 2"/>
          <p:cNvSpPr/>
          <p:nvPr/>
        </p:nvSpPr>
        <p:spPr>
          <a:xfrm>
            <a:off x="2428875" y="3885158"/>
            <a:ext cx="1161023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just"/>
            <a:r>
              <a:rPr lang="en-US" sz="2800" b="1" dirty="0">
                <a:solidFill>
                  <a:srgbClr val="0070C0"/>
                </a:solidFill>
              </a:rPr>
              <a:t>A: Yes.</a:t>
            </a:r>
          </a:p>
        </p:txBody>
      </p:sp>
      <p:sp>
        <p:nvSpPr>
          <p:cNvPr id="13" name="Rectangle 12"/>
          <p:cNvSpPr/>
          <p:nvPr/>
        </p:nvSpPr>
        <p:spPr>
          <a:xfrm>
            <a:off x="2428875" y="6055080"/>
            <a:ext cx="1161023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just"/>
            <a:r>
              <a:rPr lang="en-US" sz="2800" b="1" dirty="0">
                <a:solidFill>
                  <a:srgbClr val="0070C0"/>
                </a:solidFill>
              </a:rPr>
              <a:t>A: Yes.</a:t>
            </a:r>
          </a:p>
        </p:txBody>
      </p:sp>
      <p:sp>
        <p:nvSpPr>
          <p:cNvPr id="14" name="TextBox 13"/>
          <p:cNvSpPr txBox="1"/>
          <p:nvPr/>
        </p:nvSpPr>
        <p:spPr>
          <a:xfrm>
            <a:off x="898849" y="3720412"/>
            <a:ext cx="158876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vi-VN" sz="2800" b="1" dirty="0">
                <a:solidFill>
                  <a:srgbClr val="00B050"/>
                </a:solidFill>
              </a:rPr>
              <a:t>Mr. Khôi</a:t>
            </a:r>
            <a:endParaRPr lang="en-US" sz="2800" b="1" dirty="0">
              <a:solidFill>
                <a:srgbClr val="00B050"/>
              </a:solidFill>
            </a:endParaRPr>
          </a:p>
        </p:txBody>
      </p:sp>
      <p:sp>
        <p:nvSpPr>
          <p:cNvPr id="15" name="TextBox 14"/>
          <p:cNvSpPr txBox="1"/>
          <p:nvPr/>
        </p:nvSpPr>
        <p:spPr>
          <a:xfrm>
            <a:off x="9814285" y="1680201"/>
            <a:ext cx="943793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vi-VN" sz="2800" b="1" dirty="0">
                <a:solidFill>
                  <a:srgbClr val="00B050"/>
                </a:solidFill>
              </a:rPr>
              <a:t>Ann</a:t>
            </a:r>
            <a:endParaRPr lang="en-US" sz="2800" b="1" dirty="0">
              <a:solidFill>
                <a:srgbClr val="00B050"/>
              </a:solidFill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9830079" y="5793470"/>
            <a:ext cx="114664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vi-VN" sz="2800" b="1" dirty="0">
                <a:solidFill>
                  <a:srgbClr val="00B050"/>
                </a:solidFill>
              </a:rPr>
              <a:t>Mary</a:t>
            </a:r>
            <a:endParaRPr lang="en-US" sz="2800" b="1" dirty="0">
              <a:solidFill>
                <a:srgbClr val="00B05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6846689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6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43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4" fill="hold">
                      <p:stCondLst>
                        <p:cond delay="indefinite"/>
                      </p:stCondLst>
                      <p:childTnLst>
                        <p:par>
                          <p:cTn id="45" fill="hold">
                            <p:stCondLst>
                              <p:cond delay="0"/>
                            </p:stCondLst>
                            <p:childTnLst>
                              <p:par>
                                <p:cTn id="46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2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3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4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7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8" grpId="0" animBg="1"/>
      <p:bldP spid="2" grpId="0"/>
      <p:bldP spid="3" grpId="0"/>
      <p:bldP spid="13" grpId="0"/>
      <p:bldP spid="14" grpId="0"/>
      <p:bldP spid="15" grpId="0"/>
      <p:bldP spid="16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Students Clipart Png - Pupils Reading Clip Art, HD Png Download (#2291892),  PNG Images on PngArea">
            <a:extLst>
              <a:ext uri="{FF2B5EF4-FFF2-40B4-BE49-F238E27FC236}">
                <a16:creationId xmlns:a16="http://schemas.microsoft.com/office/drawing/2014/main" id="{C9E95BE1-F724-4E1C-A1A5-5E84470E61B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2700" y="1921013"/>
            <a:ext cx="12192001" cy="478072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9C25E55E-2148-4D6C-ADBD-0846E389AB84}"/>
              </a:ext>
            </a:extLst>
          </p:cNvPr>
          <p:cNvSpPr txBox="1"/>
          <p:nvPr/>
        </p:nvSpPr>
        <p:spPr>
          <a:xfrm>
            <a:off x="1669773" y="80514"/>
            <a:ext cx="9153939" cy="1754326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 w="1905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sz="3600" b="1" dirty="0">
                <a:solidFill>
                  <a:srgbClr val="FF0000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DESCRIBING YOURSELF </a:t>
            </a:r>
          </a:p>
          <a:p>
            <a:r>
              <a:rPr lang="en-US" sz="3600" b="1" dirty="0">
                <a:solidFill>
                  <a:srgbClr val="002060"/>
                </a:solidFill>
              </a:rPr>
              <a:t>+</a:t>
            </a:r>
            <a:r>
              <a:rPr lang="en-US" sz="3600" b="1" dirty="0">
                <a:solidFill>
                  <a:srgbClr val="FF0000"/>
                </a:solidFill>
              </a:rPr>
              <a:t> </a:t>
            </a:r>
            <a:r>
              <a:rPr lang="en-US" sz="3600" b="1" dirty="0">
                <a:solidFill>
                  <a:srgbClr val="002060"/>
                </a:solidFill>
              </a:rPr>
              <a:t>Appearance</a:t>
            </a:r>
          </a:p>
          <a:p>
            <a:r>
              <a:rPr lang="en-US" sz="3600" b="1" dirty="0">
                <a:solidFill>
                  <a:srgbClr val="002060"/>
                </a:solidFill>
              </a:rPr>
              <a:t>+ Characteristic</a:t>
            </a:r>
          </a:p>
        </p:txBody>
      </p:sp>
    </p:spTree>
    <p:extLst>
      <p:ext uri="{BB962C8B-B14F-4D97-AF65-F5344CB8AC3E}">
        <p14:creationId xmlns:p14="http://schemas.microsoft.com/office/powerpoint/2010/main" val="39363255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290" name="Picture 2" descr="Tổng hợp hình Cảm Ơn đẹp nhất làm nền - Ảnh đẹp cảm ơn">
            <a:extLst>
              <a:ext uri="{FF2B5EF4-FFF2-40B4-BE49-F238E27FC236}">
                <a16:creationId xmlns:a16="http://schemas.microsoft.com/office/drawing/2014/main" id="{5230CC40-63C8-459E-A461-CC4E9D25189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5821" y="336331"/>
            <a:ext cx="11424745" cy="63482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" name="SoundOfSilence-HoaTau-3089154">
            <a:hlinkClick r:id="" action="ppaction://media"/>
            <a:extLst>
              <a:ext uri="{FF2B5EF4-FFF2-40B4-BE49-F238E27FC236}">
                <a16:creationId xmlns:a16="http://schemas.microsoft.com/office/drawing/2014/main" id="{51256419-6EC5-4600-9CFB-C56CA74A523A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1459779" y="4517887"/>
            <a:ext cx="406400" cy="406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2687588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3400">
        <p14:reveal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8117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15</TotalTime>
  <Words>721</Words>
  <Application>Microsoft Office PowerPoint</Application>
  <PresentationFormat>Widescreen</PresentationFormat>
  <Paragraphs>135</Paragraphs>
  <Slides>15</Slides>
  <Notes>0</Notes>
  <HiddenSlides>0</HiddenSlides>
  <MMClips>1</MMClips>
  <ScaleCrop>false</ScaleCrop>
  <HeadingPairs>
    <vt:vector size="6" baseType="variant">
      <vt:variant>
        <vt:lpstr>Fonts Used</vt:lpstr>
      </vt:variant>
      <vt:variant>
        <vt:i4>13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15</vt:i4>
      </vt:variant>
    </vt:vector>
  </HeadingPairs>
  <TitlesOfParts>
    <vt:vector size="29" baseType="lpstr">
      <vt:lpstr>.VnArial Narrow</vt:lpstr>
      <vt:lpstr>Aharoni</vt:lpstr>
      <vt:lpstr>Arial</vt:lpstr>
      <vt:lpstr>Berlin Sans FB Demi</vt:lpstr>
      <vt:lpstr>Calibri</vt:lpstr>
      <vt:lpstr>Calibri body</vt:lpstr>
      <vt:lpstr>Calibri Light</vt:lpstr>
      <vt:lpstr>Cambria</vt:lpstr>
      <vt:lpstr>inherit</vt:lpstr>
      <vt:lpstr>OpenSans</vt:lpstr>
      <vt:lpstr>OpenSansBold</vt:lpstr>
      <vt:lpstr>Source Sans Pro</vt:lpstr>
      <vt:lpstr>Times New Roman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mỹ dung</dc:creator>
  <cp:lastModifiedBy>Đặng Thị Mỹ Dung</cp:lastModifiedBy>
  <cp:revision>4</cp:revision>
  <dcterms:created xsi:type="dcterms:W3CDTF">2022-07-27T13:10:20Z</dcterms:created>
  <dcterms:modified xsi:type="dcterms:W3CDTF">2022-07-29T13:57:36Z</dcterms:modified>
</cp:coreProperties>
</file>